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</p:sldIdLst>
  <p:sldSz cy="6858000" cx="12192000"/>
  <p:notesSz cx="6858000" cy="9144000"/>
  <p:embeddedFontLst>
    <p:embeddedFont>
      <p:font typeface="Roboto"/>
      <p:regular r:id="rId82"/>
      <p:bold r:id="rId83"/>
      <p:italic r:id="rId84"/>
      <p:boldItalic r:id="rId85"/>
    </p:embeddedFont>
    <p:embeddedFont>
      <p:font typeface="Century Schoolbook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0" roundtripDataSignature="AMtx7mge2jvh5pUvjdxRQ9mateuBG2Se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8.xml"/><Relationship Id="rId86" Type="http://schemas.openxmlformats.org/officeDocument/2006/relationships/font" Target="fonts/CenturySchoolbook-regular.fntdata"/><Relationship Id="rId41" Type="http://schemas.openxmlformats.org/officeDocument/2006/relationships/slide" Target="slides/slide37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40.xml"/><Relationship Id="rId88" Type="http://schemas.openxmlformats.org/officeDocument/2006/relationships/font" Target="fonts/CenturySchoolbook-italic.fntdata"/><Relationship Id="rId43" Type="http://schemas.openxmlformats.org/officeDocument/2006/relationships/slide" Target="slides/slide39.xml"/><Relationship Id="rId87" Type="http://schemas.openxmlformats.org/officeDocument/2006/relationships/font" Target="fonts/CenturySchoolbook-bold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CenturySchoolbook-boldItalic.fntdata"/><Relationship Id="rId80" Type="http://schemas.openxmlformats.org/officeDocument/2006/relationships/slide" Target="slides/slide76.xml"/><Relationship Id="rId82" Type="http://schemas.openxmlformats.org/officeDocument/2006/relationships/font" Target="fonts/Roboto-regular.fntdata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0" Type="http://customschemas.google.com/relationships/presentationmetadata" Target="meta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17ae199e6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17ae199e6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717ae199e6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17ae199e6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17ae199e6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717ae199e6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17ae199e6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17ae199e6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717ae199e6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17ae199e6_0_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717ae199e6_0_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717ae199e6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717ae199e6_0_3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717ae199e6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717ae199e6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717ae199e6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17ae199e6_0_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g717ae199e6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B0F0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B0F0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B0F0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B0F0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g717ae199e6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g717ae199e6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717ae199e6_0_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717ae199e6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717ae199e6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717ae199e6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717ae199e6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717ae199e6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717ae199e6_0_1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717ae199e6_0_1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717ae199e6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717ae199e6_0_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717ae199e6_0_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717ae199e6_0_2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717ae199e6_0_2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717ae199e6_0_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717ae199e6_0_2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717ae199e6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17ae199e6_0_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717ae199e6_0_3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717ae199e6_0_3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717ae199e6_0_3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717ae199e6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717ae199e6_0_3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717ae199e6_0_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17ae199e6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717ae199e6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717ae199e6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jpg"/><Relationship Id="rId4" Type="http://schemas.openxmlformats.org/officeDocument/2006/relationships/image" Target="../media/image4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6.png"/><Relationship Id="rId13" Type="http://schemas.openxmlformats.org/officeDocument/2006/relationships/image" Target="../media/image69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70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Relationship Id="rId8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Relationship Id="rId4" Type="http://schemas.openxmlformats.org/officeDocument/2006/relationships/image" Target="../media/image89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www.cs.toronto.edu/~kriz/cifar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jp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hyperlink" Target="http://cs231n.github.io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hyperlink" Target="https://web.stanford.edu/~awni/papers/relu_hybrid_icml2013_final.pdf" TargetMode="External"/><Relationship Id="rId7" Type="http://schemas.openxmlformats.org/officeDocument/2006/relationships/hyperlink" Target="https://arxiv.org/abs/1511.07289" TargetMode="External"/><Relationship Id="rId8" Type="http://schemas.openxmlformats.org/officeDocument/2006/relationships/hyperlink" Target="https://en.wikipedia.org/wiki/Gradient_descent#/media/File:Gradient_ascent_(surface).png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citeseerx.ist.psu.edu/viewdoc/download?doi=10.1.1.207.2059&amp;rep=rep1&amp;type=pdf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rxiv.org/abs/1502.01852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5.png"/><Relationship Id="rId4" Type="http://schemas.openxmlformats.org/officeDocument/2006/relationships/image" Target="../media/image97.png"/><Relationship Id="rId5" Type="http://schemas.openxmlformats.org/officeDocument/2006/relationships/image" Target="../media/image96.png"/><Relationship Id="rId6" Type="http://schemas.openxmlformats.org/officeDocument/2006/relationships/image" Target="../media/image100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0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2.png"/><Relationship Id="rId4" Type="http://schemas.openxmlformats.org/officeDocument/2006/relationships/hyperlink" Target="https://www.coursera.org/learn/deep-neural-network/home/week/2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0.gif"/><Relationship Id="rId4" Type="http://schemas.openxmlformats.org/officeDocument/2006/relationships/hyperlink" Target="http://www.jmlr.org/papers/volume12/duchi11a/duchi11a.pdf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rxiv.org/abs/1412.6980" TargetMode="External"/><Relationship Id="rId4" Type="http://schemas.openxmlformats.org/officeDocument/2006/relationships/hyperlink" Target="http://www.youtube.com/watch?v=O3sxAc4hxZU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Relationship Id="rId4" Type="http://schemas.openxmlformats.org/officeDocument/2006/relationships/image" Target="../media/image89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1.png"/><Relationship Id="rId4" Type="http://schemas.openxmlformats.org/officeDocument/2006/relationships/image" Target="../media/image103.jpg"/><Relationship Id="rId5" Type="http://schemas.openxmlformats.org/officeDocument/2006/relationships/hyperlink" Target="http://cs231n.github.io/neural-networks-3/" TargetMode="External"/><Relationship Id="rId6" Type="http://schemas.openxmlformats.org/officeDocument/2006/relationships/hyperlink" Target="http://lossfunctions.tumblr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4.jpg"/><Relationship Id="rId4" Type="http://schemas.openxmlformats.org/officeDocument/2006/relationships/hyperlink" Target="http://cs231n.github.io/neural-networks-3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5.jpg"/><Relationship Id="rId4" Type="http://schemas.openxmlformats.org/officeDocument/2006/relationships/hyperlink" Target="http://www.jmlr.org/papers/volume13/bergstra12a/bergstra12a.pdf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1706387" y="989565"/>
            <a:ext cx="9144000" cy="26414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8000"/>
              <a:buFont typeface="Calibri"/>
              <a:buNone/>
            </a:pPr>
            <a:r>
              <a:rPr lang="en-US" sz="8000"/>
              <a:t>Introduction to</a:t>
            </a:r>
            <a:br>
              <a:rPr lang="en-US" sz="8000"/>
            </a:br>
            <a:r>
              <a:rPr lang="en-US" sz="8000"/>
              <a:t>Neural Networks</a:t>
            </a:r>
            <a:endParaRPr b="1"/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838200" y="3645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descr="File:Gradient ascent (surface).png" id="170" name="Google Shape;1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5" y="1336923"/>
            <a:ext cx="5476875" cy="449403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 txBox="1"/>
          <p:nvPr/>
        </p:nvSpPr>
        <p:spPr>
          <a:xfrm>
            <a:off x="7010399" y="2037576"/>
            <a:ext cx="2905957" cy="4857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2" name="Google Shape;172;p35"/>
          <p:cNvSpPr txBox="1"/>
          <p:nvPr/>
        </p:nvSpPr>
        <p:spPr>
          <a:xfrm>
            <a:off x="7038975" y="2494776"/>
            <a:ext cx="2664318" cy="49455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3" name="Google Shape;173;p35"/>
          <p:cNvSpPr txBox="1"/>
          <p:nvPr/>
        </p:nvSpPr>
        <p:spPr>
          <a:xfrm>
            <a:off x="6929333" y="3916588"/>
            <a:ext cx="4317935" cy="83612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type="title"/>
          </p:nvPr>
        </p:nvSpPr>
        <p:spPr>
          <a:xfrm>
            <a:off x="838200" y="3916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Putting everything together</a:t>
            </a:r>
            <a:endParaRPr/>
          </a:p>
        </p:txBody>
      </p:sp>
      <p:pic>
        <p:nvPicPr>
          <p:cNvPr descr="File:Gradient ascent (surface).png" id="180" name="Google Shape;18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5" y="2349906"/>
            <a:ext cx="5476875" cy="449403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 txBox="1"/>
          <p:nvPr/>
        </p:nvSpPr>
        <p:spPr>
          <a:xfrm>
            <a:off x="7554516" y="4977027"/>
            <a:ext cx="2642903" cy="5553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2" name="Google Shape;182;p36"/>
          <p:cNvSpPr txBox="1"/>
          <p:nvPr/>
        </p:nvSpPr>
        <p:spPr>
          <a:xfrm>
            <a:off x="7554516" y="5682790"/>
            <a:ext cx="2448106" cy="565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3" name="Google Shape;183;p36"/>
          <p:cNvSpPr txBox="1"/>
          <p:nvPr/>
        </p:nvSpPr>
        <p:spPr>
          <a:xfrm>
            <a:off x="5893925" y="3127967"/>
            <a:ext cx="3547831" cy="136768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4" name="Google Shape;184;p36"/>
          <p:cNvSpPr txBox="1"/>
          <p:nvPr/>
        </p:nvSpPr>
        <p:spPr>
          <a:xfrm>
            <a:off x="9514471" y="3575583"/>
            <a:ext cx="2083455" cy="3118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5290" l="-3799" r="-2629" t="-39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5" name="Google Shape;185;p36"/>
          <p:cNvSpPr txBox="1"/>
          <p:nvPr/>
        </p:nvSpPr>
        <p:spPr>
          <a:xfrm>
            <a:off x="5893925" y="1325628"/>
            <a:ext cx="4094326" cy="67076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6" name="Google Shape;186;p36"/>
          <p:cNvSpPr txBox="1"/>
          <p:nvPr/>
        </p:nvSpPr>
        <p:spPr>
          <a:xfrm>
            <a:off x="5893925" y="1861688"/>
            <a:ext cx="3714094" cy="37792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03216" l="-1148" r="0" t="-12740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7" name="Google Shape;187;p36"/>
          <p:cNvSpPr/>
          <p:nvPr/>
        </p:nvSpPr>
        <p:spPr>
          <a:xfrm>
            <a:off x="5850468" y="2285449"/>
            <a:ext cx="2400401" cy="6872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8" name="Google Shape;188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1714012" y="4781388"/>
            <a:ext cx="8533158" cy="1096175"/>
          </a:xfrm>
          <a:prstGeom prst="rect">
            <a:avLst/>
          </a:prstGeom>
          <a:noFill/>
          <a:ln cap="flat" cmpd="sng" w="18000">
            <a:solidFill>
              <a:srgbClr val="66C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C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7"/>
          <p:cNvSpPr txBox="1"/>
          <p:nvPr/>
        </p:nvSpPr>
        <p:spPr>
          <a:xfrm>
            <a:off x="1349407" y="2240303"/>
            <a:ext cx="4915608" cy="19147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5" name="Google Shape;195;p37"/>
          <p:cNvSpPr txBox="1"/>
          <p:nvPr/>
        </p:nvSpPr>
        <p:spPr>
          <a:xfrm>
            <a:off x="6230439" y="2909400"/>
            <a:ext cx="4474346" cy="4366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9999" l="0" r="-135" t="-222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6" name="Google Shape;196;p37"/>
          <p:cNvSpPr txBox="1"/>
          <p:nvPr/>
        </p:nvSpPr>
        <p:spPr>
          <a:xfrm>
            <a:off x="5594205" y="1395494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838200" y="3916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Analytic gradient</a:t>
            </a:r>
            <a:endParaRPr/>
          </a:p>
        </p:txBody>
      </p:sp>
      <p:sp>
        <p:nvSpPr>
          <p:cNvPr id="198" name="Google Shape;198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lang="en-US" sz="4000"/>
              <a:t>Stochastic Gradient Descent (SGD)</a:t>
            </a:r>
            <a:endParaRPr/>
          </a:p>
        </p:txBody>
      </p:sp>
      <p:sp>
        <p:nvSpPr>
          <p:cNvPr id="205" name="Google Shape;205;p38"/>
          <p:cNvSpPr txBox="1"/>
          <p:nvPr/>
        </p:nvSpPr>
        <p:spPr>
          <a:xfrm>
            <a:off x="838199" y="1690688"/>
            <a:ext cx="9841637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gradient from a mini-batch is a good approximation of the gradient of the full objective =&gt; much faster convergence can be achieved in practice by evaluating the mini-batch gradients to perform more frequent parameter updates.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Stochastic Gradient Descent (SGD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also  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on-line GD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extreme case where mini-batch contains only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single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usually assumed that mini-batches are used; the size of the mini-batch is a hyperparameter but it is not very common to cross-validate it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memory constraints (if any), or set to some value, e.g. 32, 64 or 128. </a:t>
            </a:r>
            <a:endParaRPr/>
          </a:p>
        </p:txBody>
      </p:sp>
      <p:sp>
        <p:nvSpPr>
          <p:cNvPr id="206" name="Google Shape;206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838200" y="3916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Can we improve it?</a:t>
            </a:r>
            <a:endParaRPr/>
          </a:p>
        </p:txBody>
      </p:sp>
      <p:pic>
        <p:nvPicPr>
          <p:cNvPr descr="File:Gradient ascent (surface).png" id="212" name="Google Shape;2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25" y="1495664"/>
            <a:ext cx="5476875" cy="44940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9"/>
          <p:cNvSpPr txBox="1"/>
          <p:nvPr/>
        </p:nvSpPr>
        <p:spPr>
          <a:xfrm>
            <a:off x="7554516" y="4122785"/>
            <a:ext cx="2642903" cy="5553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4" name="Google Shape;214;p39"/>
          <p:cNvSpPr txBox="1"/>
          <p:nvPr/>
        </p:nvSpPr>
        <p:spPr>
          <a:xfrm>
            <a:off x="7554516" y="4828548"/>
            <a:ext cx="2448106" cy="5653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5" name="Google Shape;215;p39"/>
          <p:cNvSpPr txBox="1"/>
          <p:nvPr/>
        </p:nvSpPr>
        <p:spPr>
          <a:xfrm>
            <a:off x="5893925" y="2273725"/>
            <a:ext cx="3547831" cy="136768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6" name="Google Shape;216;p39"/>
          <p:cNvSpPr txBox="1"/>
          <p:nvPr/>
        </p:nvSpPr>
        <p:spPr>
          <a:xfrm>
            <a:off x="9514471" y="2721341"/>
            <a:ext cx="2083455" cy="31188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2690" l="-3799" r="-2629" t="-19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Find better features</a:t>
            </a:r>
            <a:endParaRPr/>
          </a:p>
        </p:txBody>
      </p:sp>
      <p:grpSp>
        <p:nvGrpSpPr>
          <p:cNvPr id="223" name="Google Shape;223;p40"/>
          <p:cNvGrpSpPr/>
          <p:nvPr/>
        </p:nvGrpSpPr>
        <p:grpSpPr>
          <a:xfrm>
            <a:off x="4225752" y="2055476"/>
            <a:ext cx="7355558" cy="4014367"/>
            <a:chOff x="4121991" y="2019807"/>
            <a:chExt cx="6328594" cy="3203952"/>
          </a:xfrm>
        </p:grpSpPr>
        <p:cxnSp>
          <p:nvCxnSpPr>
            <p:cNvPr id="224" name="Google Shape;224;p40"/>
            <p:cNvCxnSpPr/>
            <p:nvPr/>
          </p:nvCxnSpPr>
          <p:spPr>
            <a:xfrm>
              <a:off x="5281621" y="2762453"/>
              <a:ext cx="495960" cy="26"/>
            </a:xfrm>
            <a:prstGeom prst="straightConnector1">
              <a:avLst/>
            </a:prstGeom>
            <a:solidFill>
              <a:srgbClr val="00A0D7">
                <a:alpha val="74901"/>
              </a:srgbClr>
            </a:solidFill>
            <a:ln cap="flat" cmpd="sng" w="18000">
              <a:solidFill>
                <a:srgbClr val="00A0D7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225" name="Google Shape;225;p40"/>
            <p:cNvSpPr/>
            <p:nvPr/>
          </p:nvSpPr>
          <p:spPr>
            <a:xfrm>
              <a:off x="5771014" y="2547310"/>
              <a:ext cx="1587328" cy="44164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6" name="Google Shape;226;p40"/>
            <p:cNvCxnSpPr/>
            <p:nvPr/>
          </p:nvCxnSpPr>
          <p:spPr>
            <a:xfrm>
              <a:off x="5281621" y="3414954"/>
              <a:ext cx="495960" cy="26"/>
            </a:xfrm>
            <a:prstGeom prst="straightConnector1">
              <a:avLst/>
            </a:prstGeom>
            <a:solidFill>
              <a:srgbClr val="00A0D7">
                <a:alpha val="74901"/>
              </a:srgbClr>
            </a:solidFill>
            <a:ln cap="flat" cmpd="sng" w="18000">
              <a:solidFill>
                <a:srgbClr val="00A0D7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227" name="Google Shape;227;p40"/>
            <p:cNvSpPr/>
            <p:nvPr/>
          </p:nvSpPr>
          <p:spPr>
            <a:xfrm>
              <a:off x="5771014" y="3199813"/>
              <a:ext cx="1587328" cy="44164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8" name="Google Shape;228;p40"/>
            <p:cNvCxnSpPr/>
            <p:nvPr/>
          </p:nvCxnSpPr>
          <p:spPr>
            <a:xfrm>
              <a:off x="5315514" y="4894812"/>
              <a:ext cx="495960" cy="26"/>
            </a:xfrm>
            <a:prstGeom prst="straightConnector1">
              <a:avLst/>
            </a:prstGeom>
            <a:solidFill>
              <a:srgbClr val="00A0D7">
                <a:alpha val="74901"/>
              </a:srgbClr>
            </a:solidFill>
            <a:ln cap="flat" cmpd="sng" w="18000">
              <a:solidFill>
                <a:srgbClr val="00A0D7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229" name="Google Shape;229;p40"/>
            <p:cNvSpPr/>
            <p:nvPr/>
          </p:nvSpPr>
          <p:spPr>
            <a:xfrm>
              <a:off x="5804907" y="4679669"/>
              <a:ext cx="1587328" cy="44164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9128839" y="2546694"/>
              <a:ext cx="520982" cy="44164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9128837" y="3199813"/>
              <a:ext cx="520982" cy="44164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9088175" y="4586301"/>
              <a:ext cx="520982" cy="44164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ttps://www.cs.toronto.edu/~kriz/cifar-10-sample/airplane10.png" id="233" name="Google Shape;233;p40"/>
            <p:cNvSpPr/>
            <p:nvPr/>
          </p:nvSpPr>
          <p:spPr>
            <a:xfrm>
              <a:off x="9960062" y="2019807"/>
              <a:ext cx="490523" cy="498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ttps://www.cs.toronto.edu/~kriz/cifar-10-sample/automobile10.png" id="234" name="Google Shape;23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29916" y="2379114"/>
              <a:ext cx="612591" cy="622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www.cs.toronto.edu/~kriz/cifar-10-sample/airplane4.png" id="235" name="Google Shape;235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9724" y="3069477"/>
              <a:ext cx="612590" cy="622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www.cs.toronto.edu/~kriz/cifar-10-sample/horse4.png" id="236" name="Google Shape;236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21991" y="4620419"/>
              <a:ext cx="615301" cy="603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40"/>
          <p:cNvSpPr txBox="1"/>
          <p:nvPr/>
        </p:nvSpPr>
        <p:spPr>
          <a:xfrm>
            <a:off x="9688941" y="2059934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3998868" y="1995768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samples</a:t>
            </a:r>
            <a:endParaRPr/>
          </a:p>
        </p:txBody>
      </p:sp>
      <p:sp>
        <p:nvSpPr>
          <p:cNvPr id="239" name="Google Shape;239;p40"/>
          <p:cNvSpPr txBox="1"/>
          <p:nvPr/>
        </p:nvSpPr>
        <p:spPr>
          <a:xfrm>
            <a:off x="6189815" y="2076252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/>
          </a:p>
        </p:txBody>
      </p:sp>
      <p:cxnSp>
        <p:nvCxnSpPr>
          <p:cNvPr id="240" name="Google Shape;240;p40"/>
          <p:cNvCxnSpPr/>
          <p:nvPr/>
        </p:nvCxnSpPr>
        <p:spPr>
          <a:xfrm>
            <a:off x="8935770" y="3693814"/>
            <a:ext cx="0" cy="105925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1" name="Google Shape;241;p40"/>
          <p:cNvCxnSpPr/>
          <p:nvPr/>
        </p:nvCxnSpPr>
        <p:spPr>
          <a:xfrm>
            <a:off x="8492150" y="4223441"/>
            <a:ext cx="86913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2" name="Google Shape;242;p40"/>
          <p:cNvCxnSpPr/>
          <p:nvPr/>
        </p:nvCxnSpPr>
        <p:spPr>
          <a:xfrm>
            <a:off x="4613983" y="4472412"/>
            <a:ext cx="0" cy="47983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3" name="Google Shape;243;p40"/>
          <p:cNvCxnSpPr/>
          <p:nvPr/>
        </p:nvCxnSpPr>
        <p:spPr>
          <a:xfrm>
            <a:off x="7064822" y="4472412"/>
            <a:ext cx="0" cy="47983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40"/>
          <p:cNvCxnSpPr/>
          <p:nvPr/>
        </p:nvCxnSpPr>
        <p:spPr>
          <a:xfrm>
            <a:off x="10312751" y="4472412"/>
            <a:ext cx="0" cy="47983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Font typeface="Calibri"/>
              <a:buNone/>
            </a:pPr>
            <a:r>
              <a:rPr lang="en-US" sz="4000"/>
              <a:t>Example: Histogram of oriented gradients - HOG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271" y="1551173"/>
            <a:ext cx="40640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9730" y="1577754"/>
            <a:ext cx="4064000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219450" y="365125"/>
            <a:ext cx="81343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3440057" y="1877597"/>
            <a:ext cx="440885" cy="3291840"/>
          </a:xfrm>
          <a:prstGeom prst="rect">
            <a:avLst/>
          </a:prstGeom>
          <a:solidFill>
            <a:srgbClr val="D8D8D8"/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2"/>
          <p:cNvSpPr/>
          <p:nvPr/>
        </p:nvSpPr>
        <p:spPr>
          <a:xfrm rot="5400000">
            <a:off x="4230036" y="3132101"/>
            <a:ext cx="2403181" cy="440884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2"/>
          <p:cNvSpPr/>
          <p:nvPr/>
        </p:nvSpPr>
        <p:spPr>
          <a:xfrm>
            <a:off x="6879427" y="2150950"/>
            <a:ext cx="440885" cy="2403183"/>
          </a:xfrm>
          <a:prstGeom prst="rect">
            <a:avLst/>
          </a:prstGeom>
          <a:solidFill>
            <a:srgbClr val="E1EFD8"/>
          </a:solidFill>
          <a:ln cap="flat" cmpd="sng" w="360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42"/>
          <p:cNvCxnSpPr/>
          <p:nvPr/>
        </p:nvCxnSpPr>
        <p:spPr>
          <a:xfrm>
            <a:off x="4113998" y="3430735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63" name="Google Shape;263;p42"/>
          <p:cNvCxnSpPr/>
          <p:nvPr/>
        </p:nvCxnSpPr>
        <p:spPr>
          <a:xfrm>
            <a:off x="6168158" y="3395995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64" name="Google Shape;264;p42"/>
          <p:cNvSpPr txBox="1"/>
          <p:nvPr/>
        </p:nvSpPr>
        <p:spPr>
          <a:xfrm>
            <a:off x="838200" y="365125"/>
            <a:ext cx="1082705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Changing architecture: adding non-linear layers</a:t>
            </a:r>
            <a:endParaRPr/>
          </a:p>
        </p:txBody>
      </p:sp>
      <p:sp>
        <p:nvSpPr>
          <p:cNvPr id="265" name="Google Shape;265;p42"/>
          <p:cNvSpPr txBox="1"/>
          <p:nvPr/>
        </p:nvSpPr>
        <p:spPr>
          <a:xfrm>
            <a:off x="3219450" y="5477522"/>
            <a:ext cx="9587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266" name="Google Shape;266;p42"/>
          <p:cNvSpPr txBox="1"/>
          <p:nvPr/>
        </p:nvSpPr>
        <p:spPr>
          <a:xfrm>
            <a:off x="4952231" y="5411564"/>
            <a:ext cx="9587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6620474" y="5411564"/>
            <a:ext cx="9587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/>
          <p:nvPr/>
        </p:nvSpPr>
        <p:spPr>
          <a:xfrm>
            <a:off x="1456255" y="2157553"/>
            <a:ext cx="440885" cy="3291840"/>
          </a:xfrm>
          <a:prstGeom prst="rect">
            <a:avLst/>
          </a:prstGeom>
          <a:solidFill>
            <a:srgbClr val="D8D8D8"/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3"/>
          <p:cNvSpPr/>
          <p:nvPr/>
        </p:nvSpPr>
        <p:spPr>
          <a:xfrm rot="5400000">
            <a:off x="2246234" y="3412057"/>
            <a:ext cx="2403181" cy="440884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3"/>
          <p:cNvSpPr/>
          <p:nvPr/>
        </p:nvSpPr>
        <p:spPr>
          <a:xfrm>
            <a:off x="9707530" y="2430906"/>
            <a:ext cx="440885" cy="2403183"/>
          </a:xfrm>
          <a:prstGeom prst="rect">
            <a:avLst/>
          </a:prstGeom>
          <a:solidFill>
            <a:srgbClr val="E1EFD8"/>
          </a:solidFill>
          <a:ln cap="flat" cmpd="sng" w="360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43"/>
          <p:cNvCxnSpPr/>
          <p:nvPr/>
        </p:nvCxnSpPr>
        <p:spPr>
          <a:xfrm>
            <a:off x="2130196" y="3710691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7" name="Google Shape;277;p43"/>
          <p:cNvCxnSpPr/>
          <p:nvPr/>
        </p:nvCxnSpPr>
        <p:spPr>
          <a:xfrm>
            <a:off x="8996261" y="3675951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78" name="Google Shape;278;p43"/>
          <p:cNvSpPr/>
          <p:nvPr/>
        </p:nvSpPr>
        <p:spPr>
          <a:xfrm rot="5400000">
            <a:off x="4695076" y="3425422"/>
            <a:ext cx="2403181" cy="501058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3"/>
          <p:cNvSpPr/>
          <p:nvPr/>
        </p:nvSpPr>
        <p:spPr>
          <a:xfrm rot="5400000">
            <a:off x="7128958" y="3435150"/>
            <a:ext cx="2403181" cy="481603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43"/>
          <p:cNvGrpSpPr/>
          <p:nvPr/>
        </p:nvGrpSpPr>
        <p:grpSpPr>
          <a:xfrm>
            <a:off x="3885713" y="2318402"/>
            <a:ext cx="3742294" cy="2559140"/>
            <a:chOff x="4092699" y="2334929"/>
            <a:chExt cx="3742294" cy="3150578"/>
          </a:xfrm>
        </p:grpSpPr>
        <p:sp>
          <p:nvSpPr>
            <p:cNvPr id="281" name="Google Shape;281;p43"/>
            <p:cNvSpPr/>
            <p:nvPr/>
          </p:nvSpPr>
          <p:spPr>
            <a:xfrm rot="5400000">
              <a:off x="3589400" y="4063474"/>
              <a:ext cx="2403181" cy="440885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43"/>
            <p:cNvSpPr/>
            <p:nvPr/>
          </p:nvSpPr>
          <p:spPr>
            <a:xfrm rot="5400000">
              <a:off x="6035437" y="4096703"/>
              <a:ext cx="2403181" cy="374426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3" name="Google Shape;283;p43"/>
            <p:cNvCxnSpPr/>
            <p:nvPr/>
          </p:nvCxnSpPr>
          <p:spPr>
            <a:xfrm flipH="1">
              <a:off x="4955964" y="2347537"/>
              <a:ext cx="478870" cy="643360"/>
            </a:xfrm>
            <a:prstGeom prst="straightConnector1">
              <a:avLst/>
            </a:prstGeom>
            <a:solidFill>
              <a:srgbClr val="F6630D">
                <a:alpha val="74901"/>
              </a:srgbClr>
            </a:solidFill>
            <a:ln cap="flat" cmpd="sng" w="9525">
              <a:solidFill>
                <a:srgbClr val="F6630D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84" name="Google Shape;284;p43"/>
            <p:cNvCxnSpPr/>
            <p:nvPr/>
          </p:nvCxnSpPr>
          <p:spPr>
            <a:xfrm>
              <a:off x="6626511" y="2334929"/>
              <a:ext cx="329958" cy="604803"/>
            </a:xfrm>
            <a:prstGeom prst="straightConnector1">
              <a:avLst/>
            </a:prstGeom>
            <a:solidFill>
              <a:srgbClr val="F6630D">
                <a:alpha val="74901"/>
              </a:srgbClr>
            </a:solidFill>
            <a:ln cap="flat" cmpd="sng" w="9525">
              <a:solidFill>
                <a:srgbClr val="F6630D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85" name="Google Shape;285;p43"/>
            <p:cNvCxnSpPr/>
            <p:nvPr/>
          </p:nvCxnSpPr>
          <p:spPr>
            <a:xfrm>
              <a:off x="4092699" y="4327380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86" name="Google Shape;286;p43"/>
            <p:cNvCxnSpPr/>
            <p:nvPr/>
          </p:nvCxnSpPr>
          <p:spPr>
            <a:xfrm>
              <a:off x="5160730" y="4311360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87" name="Google Shape;287;p43"/>
            <p:cNvCxnSpPr/>
            <p:nvPr/>
          </p:nvCxnSpPr>
          <p:spPr>
            <a:xfrm>
              <a:off x="6626511" y="4249186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288" name="Google Shape;288;p43"/>
            <p:cNvCxnSpPr/>
            <p:nvPr/>
          </p:nvCxnSpPr>
          <p:spPr>
            <a:xfrm>
              <a:off x="7533492" y="4245198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289" name="Google Shape;289;p43"/>
          <p:cNvSpPr txBox="1"/>
          <p:nvPr/>
        </p:nvSpPr>
        <p:spPr>
          <a:xfrm>
            <a:off x="838200" y="365125"/>
            <a:ext cx="1082705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Changing architecture: adding non-linear layers</a:t>
            </a:r>
            <a:endParaRPr/>
          </a:p>
        </p:txBody>
      </p:sp>
      <p:sp>
        <p:nvSpPr>
          <p:cNvPr id="290" name="Google Shape;290;p43"/>
          <p:cNvSpPr txBox="1"/>
          <p:nvPr/>
        </p:nvSpPr>
        <p:spPr>
          <a:xfrm>
            <a:off x="9873621" y="22011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9324120" y="5140365"/>
            <a:ext cx="12077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3"/>
          <p:cNvSpPr txBox="1"/>
          <p:nvPr/>
        </p:nvSpPr>
        <p:spPr>
          <a:xfrm>
            <a:off x="1235648" y="5757478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293" name="Google Shape;293;p43"/>
          <p:cNvSpPr txBox="1"/>
          <p:nvPr/>
        </p:nvSpPr>
        <p:spPr>
          <a:xfrm>
            <a:off x="2926924" y="5140366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94" name="Google Shape;294;p43"/>
          <p:cNvSpPr txBox="1"/>
          <p:nvPr/>
        </p:nvSpPr>
        <p:spPr>
          <a:xfrm>
            <a:off x="5482479" y="5140366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95" name="Google Shape;295;p43"/>
          <p:cNvSpPr txBox="1"/>
          <p:nvPr/>
        </p:nvSpPr>
        <p:spPr>
          <a:xfrm>
            <a:off x="7916361" y="5140366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96" name="Google Shape;296;p43"/>
          <p:cNvSpPr txBox="1"/>
          <p:nvPr/>
        </p:nvSpPr>
        <p:spPr>
          <a:xfrm>
            <a:off x="4654409" y="1515037"/>
            <a:ext cx="227943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Non-linear function</a:t>
            </a:r>
            <a:endParaRPr/>
          </a:p>
        </p:txBody>
      </p:sp>
      <p:sp>
        <p:nvSpPr>
          <p:cNvPr id="297" name="Google Shape;297;p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Non-linear activation functions</a:t>
            </a:r>
            <a:endParaRPr/>
          </a:p>
        </p:txBody>
      </p:sp>
      <p:grpSp>
        <p:nvGrpSpPr>
          <p:cNvPr id="303" name="Google Shape;303;p44"/>
          <p:cNvGrpSpPr/>
          <p:nvPr/>
        </p:nvGrpSpPr>
        <p:grpSpPr>
          <a:xfrm>
            <a:off x="792770" y="1169470"/>
            <a:ext cx="10845853" cy="4920785"/>
            <a:chOff x="417573" y="596702"/>
            <a:chExt cx="12177307" cy="6708355"/>
          </a:xfrm>
        </p:grpSpPr>
        <p:pic>
          <p:nvPicPr>
            <p:cNvPr id="304" name="Google Shape;304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44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a</a:t>
              </a:r>
              <a:endParaRPr/>
            </a:p>
          </p:txBody>
        </p:sp>
        <p:grpSp>
          <p:nvGrpSpPr>
            <p:cNvPr id="306" name="Google Shape;306;p44"/>
            <p:cNvGrpSpPr/>
            <p:nvPr/>
          </p:nvGrpSpPr>
          <p:grpSpPr>
            <a:xfrm>
              <a:off x="417573" y="1043923"/>
              <a:ext cx="12177307" cy="6261134"/>
              <a:chOff x="833550" y="1518557"/>
              <a:chExt cx="12177307" cy="6261134"/>
            </a:xfrm>
          </p:grpSpPr>
          <p:grpSp>
            <p:nvGrpSpPr>
              <p:cNvPr id="307" name="Google Shape;307;p44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308" name="Google Shape;308;p44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lg" w="lg" type="triangle"/>
                </a:ln>
              </p:spPr>
            </p:cxnSp>
            <p:cxnSp>
              <p:nvCxnSpPr>
                <p:cNvPr id="309" name="Google Shape;309;p44"/>
                <p:cNvCxnSpPr/>
                <p:nvPr/>
              </p:nvCxnSpPr>
              <p:spPr>
                <a:xfrm rot="10800000">
                  <a:off x="2375808" y="1469572"/>
                  <a:ext cx="0" cy="1567543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lg" w="lg" type="triangle"/>
                </a:ln>
              </p:spPr>
            </p:cxnSp>
          </p:grpSp>
          <p:sp>
            <p:nvSpPr>
              <p:cNvPr id="310" name="Google Shape;310;p44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chemeClr val="dk1"/>
                    </a:solidFill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z</a:t>
                </a:r>
                <a:endParaRPr/>
              </a:p>
            </p:txBody>
          </p:sp>
          <p:sp>
            <p:nvSpPr>
              <p:cNvPr id="311" name="Google Shape;311;p44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sigmoid:</a:t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44"/>
              <p:cNvSpPr txBox="1"/>
              <p:nvPr/>
            </p:nvSpPr>
            <p:spPr>
              <a:xfrm>
                <a:off x="2453242" y="3271828"/>
                <a:ext cx="1978372" cy="909066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313" name="Google Shape;313;p44"/>
              <p:cNvSpPr txBox="1"/>
              <p:nvPr/>
            </p:nvSpPr>
            <p:spPr>
              <a:xfrm>
                <a:off x="7057069" y="3300212"/>
                <a:ext cx="3531736" cy="1478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ReLU: f(z)=max(0,z)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x6 better than sigmoid!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44"/>
              <p:cNvSpPr txBox="1"/>
              <p:nvPr/>
            </p:nvSpPr>
            <p:spPr>
              <a:xfrm>
                <a:off x="1602002" y="7100264"/>
                <a:ext cx="1377299" cy="679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tanh(z)</a:t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44"/>
              <p:cNvSpPr txBox="1"/>
              <p:nvPr/>
            </p:nvSpPr>
            <p:spPr>
              <a:xfrm>
                <a:off x="7018440" y="6678562"/>
                <a:ext cx="5992417" cy="5994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Leaky ReLU: f(z)=1(z&lt;0)(αz)+1(z&gt;=0)(z)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44"/>
          <p:cNvGrpSpPr/>
          <p:nvPr/>
        </p:nvGrpSpPr>
        <p:grpSpPr>
          <a:xfrm>
            <a:off x="6472943" y="3548915"/>
            <a:ext cx="3428300" cy="1703570"/>
            <a:chOff x="7208768" y="3794717"/>
            <a:chExt cx="3851208" cy="2394145"/>
          </a:xfrm>
        </p:grpSpPr>
        <p:grpSp>
          <p:nvGrpSpPr>
            <p:cNvPr id="317" name="Google Shape;317;p44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318" name="Google Shape;318;p44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319" name="Google Shape;319;p44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320" name="Google Shape;320;p44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lg" w="lg" type="triangle"/>
                  </a:ln>
                </p:spPr>
              </p:cxnSp>
              <p:cxnSp>
                <p:nvCxnSpPr>
                  <p:cNvPr id="321" name="Google Shape;321;p44"/>
                  <p:cNvCxnSpPr/>
                  <p:nvPr/>
                </p:nvCxnSpPr>
                <p:spPr>
                  <a:xfrm rot="10800000">
                    <a:off x="2375808" y="1469572"/>
                    <a:ext cx="0" cy="1567543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lg" w="lg" type="triangle"/>
                  </a:ln>
                </p:spPr>
              </p:cxnSp>
            </p:grpSp>
            <p:sp>
              <p:nvSpPr>
                <p:cNvPr id="322" name="Google Shape;322;p44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>
                      <a:solidFill>
                        <a:schemeClr val="dk1"/>
                      </a:solidFill>
                      <a:latin typeface="Century Schoolbook"/>
                      <a:ea typeface="Century Schoolbook"/>
                      <a:cs typeface="Century Schoolbook"/>
                      <a:sym typeface="Century Schoolbook"/>
                    </a:rPr>
                    <a:t>z</a:t>
                  </a:r>
                  <a:endParaRPr/>
                </a:p>
              </p:txBody>
            </p:sp>
          </p:grpSp>
          <p:cxnSp>
            <p:nvCxnSpPr>
              <p:cNvPr id="323" name="Google Shape;323;p44"/>
              <p:cNvCxnSpPr/>
              <p:nvPr/>
            </p:nvCxnSpPr>
            <p:spPr>
              <a:xfrm flipH="1" rot="10800000">
                <a:off x="2157715" y="3939902"/>
                <a:ext cx="1427918" cy="14228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4" name="Google Shape;324;p44"/>
              <p:cNvCxnSpPr/>
              <p:nvPr/>
            </p:nvCxnSpPr>
            <p:spPr>
              <a:xfrm flipH="1" rot="10800000">
                <a:off x="654371" y="5361128"/>
                <a:ext cx="1503343" cy="146304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325" name="Google Shape;325;p44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a</a:t>
              </a:r>
              <a:endParaRPr/>
            </a:p>
          </p:txBody>
        </p:sp>
      </p:grpSp>
      <p:grpSp>
        <p:nvGrpSpPr>
          <p:cNvPr id="326" name="Google Shape;326;p44"/>
          <p:cNvGrpSpPr/>
          <p:nvPr/>
        </p:nvGrpSpPr>
        <p:grpSpPr>
          <a:xfrm>
            <a:off x="959262" y="3431356"/>
            <a:ext cx="3161411" cy="2217274"/>
            <a:chOff x="7230413" y="866224"/>
            <a:chExt cx="3805519" cy="2414852"/>
          </a:xfrm>
        </p:grpSpPr>
        <p:sp>
          <p:nvSpPr>
            <p:cNvPr id="327" name="Google Shape;327;p44"/>
            <p:cNvSpPr txBox="1"/>
            <p:nvPr/>
          </p:nvSpPr>
          <p:spPr>
            <a:xfrm>
              <a:off x="10654096" y="2087075"/>
              <a:ext cx="3818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z</a:t>
              </a:r>
              <a:endParaRPr/>
            </a:p>
          </p:txBody>
        </p:sp>
        <p:sp>
          <p:nvSpPr>
            <p:cNvPr id="328" name="Google Shape;328;p44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a</a:t>
              </a:r>
              <a:endParaRPr/>
            </a:p>
          </p:txBody>
        </p:sp>
        <p:grpSp>
          <p:nvGrpSpPr>
            <p:cNvPr id="329" name="Google Shape;329;p44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330" name="Google Shape;330;p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1" name="Google Shape;331;p44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332" name="Google Shape;332;p44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lg" w="lg" type="triangle"/>
                </a:ln>
              </p:spPr>
            </p:cxnSp>
            <p:cxnSp>
              <p:nvCxnSpPr>
                <p:cNvPr id="333" name="Google Shape;333;p44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lg" w="lg" type="triangle"/>
                  <a:tailEnd len="sm" w="sm" type="none"/>
                </a:ln>
              </p:spPr>
            </p:cxnSp>
          </p:grpSp>
        </p:grpSp>
      </p:grpSp>
      <p:grpSp>
        <p:nvGrpSpPr>
          <p:cNvPr id="334" name="Google Shape;334;p44"/>
          <p:cNvGrpSpPr/>
          <p:nvPr/>
        </p:nvGrpSpPr>
        <p:grpSpPr>
          <a:xfrm>
            <a:off x="6596800" y="1158186"/>
            <a:ext cx="3400510" cy="1867640"/>
            <a:chOff x="417573" y="3888840"/>
            <a:chExt cx="3737476" cy="2403547"/>
          </a:xfrm>
        </p:grpSpPr>
        <p:grpSp>
          <p:nvGrpSpPr>
            <p:cNvPr id="335" name="Google Shape;335;p44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36" name="Google Shape;336;p44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337" name="Google Shape;337;p44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338" name="Google Shape;338;p4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339" name="Google Shape;339;p44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lg" w="lg" type="triangle"/>
                    </a:ln>
                  </p:spPr>
                </p:cxnSp>
                <p:cxnSp>
                  <p:nvCxnSpPr>
                    <p:cNvPr id="340" name="Google Shape;340;p44"/>
                    <p:cNvCxnSpPr/>
                    <p:nvPr/>
                  </p:nvCxnSpPr>
                  <p:spPr>
                    <a:xfrm rot="10800000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lg" w="lg" type="triangle"/>
                    </a:ln>
                  </p:spPr>
                </p:cxnSp>
              </p:grpSp>
              <p:sp>
                <p:nvSpPr>
                  <p:cNvPr id="341" name="Google Shape;341;p44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32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rPr>
                      <a:t>z</a:t>
                    </a:r>
                    <a:endParaRPr/>
                  </a:p>
                </p:txBody>
              </p:sp>
            </p:grpSp>
            <p:cxnSp>
              <p:nvCxnSpPr>
                <p:cNvPr id="342" name="Google Shape;342;p44"/>
                <p:cNvCxnSpPr/>
                <p:nvPr/>
              </p:nvCxnSpPr>
              <p:spPr>
                <a:xfrm flipH="1" rot="10800000">
                  <a:off x="2157715" y="3939902"/>
                  <a:ext cx="1427918" cy="1422875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3" name="Google Shape;343;p44"/>
                <p:cNvCxnSpPr/>
                <p:nvPr/>
              </p:nvCxnSpPr>
              <p:spPr>
                <a:xfrm flipH="1" rot="10800000">
                  <a:off x="592667" y="5361126"/>
                  <a:ext cx="1565047" cy="9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344" name="Google Shape;344;p44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chemeClr val="dk1"/>
                    </a:solidFill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a</a:t>
                </a:r>
                <a:endParaRPr/>
              </a:p>
            </p:txBody>
          </p:sp>
        </p:grpSp>
        <p:cxnSp>
          <p:nvCxnSpPr>
            <p:cNvPr id="345" name="Google Shape;345;p44"/>
            <p:cNvCxnSpPr/>
            <p:nvPr/>
          </p:nvCxnSpPr>
          <p:spPr>
            <a:xfrm flipH="1" rot="10800000">
              <a:off x="575189" y="5913798"/>
              <a:ext cx="1574887" cy="129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6" name="Google Shape;346;p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4"/>
          <p:cNvSpPr/>
          <p:nvPr/>
        </p:nvSpPr>
        <p:spPr>
          <a:xfrm>
            <a:off x="4601780" y="2345117"/>
            <a:ext cx="1240848" cy="265007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Model Representation: Linear and Nonlinear Classifiers</a:t>
            </a:r>
            <a:endParaRPr/>
          </a:p>
        </p:txBody>
      </p:sp>
      <p:pic>
        <p:nvPicPr>
          <p:cNvPr id="71" name="Google Shape;71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554" y="2614420"/>
            <a:ext cx="3038922" cy="2943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g" id="72" name="Google Shape;7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943" y="1690688"/>
            <a:ext cx="7343775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 txBox="1"/>
          <p:nvPr/>
        </p:nvSpPr>
        <p:spPr>
          <a:xfrm>
            <a:off x="9018972" y="2002423"/>
            <a:ext cx="23348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</a:t>
            </a:r>
            <a:endParaRPr/>
          </a:p>
        </p:txBody>
      </p:sp>
      <p:sp>
        <p:nvSpPr>
          <p:cNvPr id="74" name="Google Shape;7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Basic Neural Network Example</a:t>
            </a:r>
            <a:endParaRPr/>
          </a:p>
        </p:txBody>
      </p:sp>
      <p:sp>
        <p:nvSpPr>
          <p:cNvPr id="353" name="Google Shape;353;p45"/>
          <p:cNvSpPr/>
          <p:nvPr/>
        </p:nvSpPr>
        <p:spPr>
          <a:xfrm>
            <a:off x="1667165" y="1909901"/>
            <a:ext cx="440885" cy="3291840"/>
          </a:xfrm>
          <a:prstGeom prst="rect">
            <a:avLst/>
          </a:prstGeom>
          <a:solidFill>
            <a:srgbClr val="D8D8D8"/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5"/>
          <p:cNvSpPr/>
          <p:nvPr/>
        </p:nvSpPr>
        <p:spPr>
          <a:xfrm rot="5400000">
            <a:off x="1849802" y="3165105"/>
            <a:ext cx="2403181" cy="440884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5"/>
          <p:cNvSpPr/>
          <p:nvPr/>
        </p:nvSpPr>
        <p:spPr>
          <a:xfrm>
            <a:off x="8638760" y="2270872"/>
            <a:ext cx="440885" cy="2403183"/>
          </a:xfrm>
          <a:prstGeom prst="rect">
            <a:avLst/>
          </a:prstGeom>
          <a:solidFill>
            <a:srgbClr val="E1EFD8"/>
          </a:solidFill>
          <a:ln cap="flat" cmpd="sng" w="360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45"/>
          <p:cNvCxnSpPr/>
          <p:nvPr/>
        </p:nvCxnSpPr>
        <p:spPr>
          <a:xfrm>
            <a:off x="2341106" y="3463039"/>
            <a:ext cx="34660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57" name="Google Shape;357;p45"/>
          <p:cNvCxnSpPr/>
          <p:nvPr/>
        </p:nvCxnSpPr>
        <p:spPr>
          <a:xfrm>
            <a:off x="7990664" y="3425649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58" name="Google Shape;358;p45"/>
          <p:cNvSpPr/>
          <p:nvPr/>
        </p:nvSpPr>
        <p:spPr>
          <a:xfrm rot="5400000">
            <a:off x="4298644" y="3178470"/>
            <a:ext cx="2403181" cy="501058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5"/>
          <p:cNvSpPr/>
          <p:nvPr/>
        </p:nvSpPr>
        <p:spPr>
          <a:xfrm rot="5400000">
            <a:off x="6418192" y="3215642"/>
            <a:ext cx="2403181" cy="481603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45"/>
          <p:cNvGrpSpPr/>
          <p:nvPr/>
        </p:nvGrpSpPr>
        <p:grpSpPr>
          <a:xfrm>
            <a:off x="3489281" y="2227410"/>
            <a:ext cx="3742294" cy="2403181"/>
            <a:chOff x="4092699" y="3082326"/>
            <a:chExt cx="3742294" cy="2403181"/>
          </a:xfrm>
        </p:grpSpPr>
        <p:sp>
          <p:nvSpPr>
            <p:cNvPr id="361" name="Google Shape;361;p45"/>
            <p:cNvSpPr/>
            <p:nvPr/>
          </p:nvSpPr>
          <p:spPr>
            <a:xfrm rot="5400000">
              <a:off x="3589400" y="4063474"/>
              <a:ext cx="2403181" cy="440885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5"/>
            <p:cNvSpPr/>
            <p:nvPr/>
          </p:nvSpPr>
          <p:spPr>
            <a:xfrm rot="5400000">
              <a:off x="6035437" y="4096703"/>
              <a:ext cx="2403181" cy="374426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3" name="Google Shape;363;p45"/>
            <p:cNvCxnSpPr/>
            <p:nvPr/>
          </p:nvCxnSpPr>
          <p:spPr>
            <a:xfrm>
              <a:off x="4092699" y="4327380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364" name="Google Shape;364;p45"/>
            <p:cNvCxnSpPr/>
            <p:nvPr/>
          </p:nvCxnSpPr>
          <p:spPr>
            <a:xfrm>
              <a:off x="5160730" y="4311360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365" name="Google Shape;365;p45"/>
            <p:cNvCxnSpPr/>
            <p:nvPr/>
          </p:nvCxnSpPr>
          <p:spPr>
            <a:xfrm>
              <a:off x="6626511" y="4249186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366" name="Google Shape;366;p45"/>
            <p:cNvCxnSpPr/>
            <p:nvPr/>
          </p:nvCxnSpPr>
          <p:spPr>
            <a:xfrm>
              <a:off x="7533492" y="4245198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367" name="Google Shape;367;p45"/>
          <p:cNvSpPr txBox="1"/>
          <p:nvPr/>
        </p:nvSpPr>
        <p:spPr>
          <a:xfrm>
            <a:off x="2591078" y="4740076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68" name="Google Shape;368;p45"/>
          <p:cNvSpPr txBox="1"/>
          <p:nvPr/>
        </p:nvSpPr>
        <p:spPr>
          <a:xfrm>
            <a:off x="5020839" y="4740076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69" name="Google Shape;369;p45"/>
          <p:cNvSpPr txBox="1"/>
          <p:nvPr/>
        </p:nvSpPr>
        <p:spPr>
          <a:xfrm>
            <a:off x="7140387" y="4782842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70" name="Google Shape;370;p45"/>
          <p:cNvSpPr txBox="1"/>
          <p:nvPr/>
        </p:nvSpPr>
        <p:spPr>
          <a:xfrm>
            <a:off x="1408212" y="5378593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371" name="Google Shape;371;p45"/>
          <p:cNvSpPr txBox="1"/>
          <p:nvPr/>
        </p:nvSpPr>
        <p:spPr>
          <a:xfrm>
            <a:off x="3708177" y="4740076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72" name="Google Shape;372;p45"/>
          <p:cNvSpPr txBox="1"/>
          <p:nvPr/>
        </p:nvSpPr>
        <p:spPr>
          <a:xfrm>
            <a:off x="6154214" y="4740075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73" name="Google Shape;373;p45"/>
          <p:cNvSpPr txBox="1"/>
          <p:nvPr/>
        </p:nvSpPr>
        <p:spPr>
          <a:xfrm>
            <a:off x="8206114" y="4782842"/>
            <a:ext cx="1306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baseline="3000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322152" y="2766218"/>
            <a:ext cx="10515600" cy="2039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6600"/>
              <a:buFont typeface="Calibri"/>
              <a:buNone/>
            </a:pPr>
            <a:r>
              <a:rPr lang="en-US" sz="6600"/>
              <a:t>Neural Networks!</a:t>
            </a:r>
            <a:br>
              <a:rPr lang="en-US" sz="6600"/>
            </a:br>
            <a:r>
              <a:rPr lang="en-US" sz="6600">
                <a:solidFill>
                  <a:srgbClr val="9CC2E5"/>
                </a:solidFill>
              </a:rPr>
              <a:t>(finally)</a:t>
            </a:r>
            <a:endParaRPr/>
          </a:p>
        </p:txBody>
      </p:sp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Neural network: nature</a:t>
            </a:r>
            <a:endParaRPr/>
          </a:p>
        </p:txBody>
      </p:sp>
      <p:pic>
        <p:nvPicPr>
          <p:cNvPr descr="https://cs231n.github.io/assets/nn1/neuron.png" id="386" name="Google Shape;3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6025" y="1974525"/>
            <a:ext cx="72199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1041991" y="5433237"/>
            <a:ext cx="101108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Human: 100 billion Neurons, 1,000 Trillion Synapses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Neural network: the model</a:t>
            </a:r>
            <a:endParaRPr/>
          </a:p>
        </p:txBody>
      </p:sp>
      <p:pic>
        <p:nvPicPr>
          <p:cNvPr descr="https://cs231n.github.io/assets/nn1/neuron_model.jpeg" id="394" name="Google Shape;3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512" y="1841360"/>
            <a:ext cx="62769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8"/>
          <p:cNvSpPr txBox="1"/>
          <p:nvPr/>
        </p:nvSpPr>
        <p:spPr>
          <a:xfrm>
            <a:off x="1041991" y="5433237"/>
            <a:ext cx="1011084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of the Art ResNet-52: 60 million Synapses.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10^7 difference in synapse count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Neural network: Universality</a:t>
            </a:r>
            <a:endParaRPr/>
          </a:p>
        </p:txBody>
      </p:sp>
      <p:sp>
        <p:nvSpPr>
          <p:cNvPr id="402" name="Google Shape;402;p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838200" y="2270621"/>
            <a:ext cx="10110842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Universal approximation theorem (Cybenko, 1989):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feed-forward network with a single hidden layer containing a finite number of neurons can approximate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continuous function </a:t>
            </a:r>
            <a:r>
              <a:rPr lang="en-US" sz="32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(on compact subsets of Rn, under mild assumptions on the activation function, and with no suggestions about actual training procedure)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Neural networks</a:t>
            </a:r>
            <a:endParaRPr/>
          </a:p>
        </p:txBody>
      </p:sp>
      <p:pic>
        <p:nvPicPr>
          <p:cNvPr descr="https://cs231n.github.io/assets/nn1/neural_net.jpeg" id="409" name="Google Shape;4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75722"/>
            <a:ext cx="3888251" cy="26631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s231n.github.io/assets/nn1/neural_net2.jpeg" id="410" name="Google Shape;41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0352" y="2443385"/>
            <a:ext cx="5153448" cy="252786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Neural network: architectures</a:t>
            </a:r>
            <a:endParaRPr/>
          </a:p>
        </p:txBody>
      </p:sp>
      <p:sp>
        <p:nvSpPr>
          <p:cNvPr id="417" name="Google Shape;417;p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cdn-images-1.medium.com/max/1400/1*RWo8dJBPK_xLtDplMnPUAw.png" id="418" name="Google Shape;418;p51"/>
          <p:cNvPicPr preferRelativeResize="0"/>
          <p:nvPr/>
        </p:nvPicPr>
        <p:blipFill rotWithShape="1">
          <a:blip r:embed="rId3">
            <a:alphaModFix/>
          </a:blip>
          <a:srcRect b="14684" l="1915" r="0" t="24760"/>
          <a:stretch/>
        </p:blipFill>
        <p:spPr>
          <a:xfrm>
            <a:off x="1478286" y="1476343"/>
            <a:ext cx="8637387" cy="300890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1"/>
          <p:cNvSpPr txBox="1"/>
          <p:nvPr/>
        </p:nvSpPr>
        <p:spPr>
          <a:xfrm>
            <a:off x="949251" y="5161379"/>
            <a:ext cx="48711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for computer vision!</a:t>
            </a:r>
            <a:endParaRPr/>
          </a:p>
        </p:txBody>
      </p:sp>
      <p:sp>
        <p:nvSpPr>
          <p:cNvPr id="420" name="Google Shape;420;p51"/>
          <p:cNvSpPr txBox="1"/>
          <p:nvPr/>
        </p:nvSpPr>
        <p:spPr>
          <a:xfrm>
            <a:off x="6175038" y="4792047"/>
            <a:ext cx="487112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state memory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=&gt; good for time series related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Types of Machine Learning (including NN)</a:t>
            </a:r>
            <a:endParaRPr/>
          </a:p>
        </p:txBody>
      </p:sp>
      <p:sp>
        <p:nvSpPr>
          <p:cNvPr id="426" name="Google Shape;426;p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cdn-images-1.medium.com/max/2000/1*w7ickR00ylUtnuql9l4kDA.png" id="427" name="Google Shape;427;p52"/>
          <p:cNvPicPr preferRelativeResize="0"/>
          <p:nvPr/>
        </p:nvPicPr>
        <p:blipFill rotWithShape="1">
          <a:blip r:embed="rId3">
            <a:alphaModFix/>
          </a:blip>
          <a:srcRect b="5089" l="5445" r="12185" t="17909"/>
          <a:stretch/>
        </p:blipFill>
        <p:spPr>
          <a:xfrm>
            <a:off x="838200" y="1329071"/>
            <a:ext cx="10814072" cy="370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Types of Machine Learning (including NN)</a:t>
            </a:r>
            <a:endParaRPr/>
          </a:p>
        </p:txBody>
      </p:sp>
      <p:sp>
        <p:nvSpPr>
          <p:cNvPr id="433" name="Google Shape;433;p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3"/>
          <p:cNvSpPr txBox="1"/>
          <p:nvPr/>
        </p:nvSpPr>
        <p:spPr>
          <a:xfrm>
            <a:off x="937798" y="2305615"/>
            <a:ext cx="862087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 from supervised ‘memorisers’ to unsupervised ‘reasoners’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 from special purpose intelligence to general purpose intelligence (a bit scary!)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 Training Procedure: overview</a:t>
            </a:r>
            <a:endParaRPr/>
          </a:p>
        </p:txBody>
      </p:sp>
      <p:sp>
        <p:nvSpPr>
          <p:cNvPr id="440" name="Google Shape;440;p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cdn-images-1.medium.com/max/1400/1*xNp3INC3zsqw60_EVyiUbA.png" id="441" name="Google Shape;441;p54"/>
          <p:cNvPicPr preferRelativeResize="0"/>
          <p:nvPr/>
        </p:nvPicPr>
        <p:blipFill rotWithShape="1">
          <a:blip r:embed="rId3">
            <a:alphaModFix/>
          </a:blip>
          <a:srcRect b="0" l="2153" r="0" t="0"/>
          <a:stretch/>
        </p:blipFill>
        <p:spPr>
          <a:xfrm>
            <a:off x="1384891" y="1284436"/>
            <a:ext cx="9422218" cy="4848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/>
          <p:nvPr>
            <p:ph type="title"/>
          </p:nvPr>
        </p:nvSpPr>
        <p:spPr>
          <a:xfrm>
            <a:off x="635739" y="333227"/>
            <a:ext cx="81343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Some non-linear classifiers</a:t>
            </a:r>
            <a:endParaRPr/>
          </a:p>
        </p:txBody>
      </p:sp>
      <p:sp>
        <p:nvSpPr>
          <p:cNvPr id="81" name="Google Shape;81;p29"/>
          <p:cNvSpPr txBox="1"/>
          <p:nvPr/>
        </p:nvSpPr>
        <p:spPr>
          <a:xfrm>
            <a:off x="976544" y="1544715"/>
            <a:ext cx="10377256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Quadratic discriminant classifier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K-nearest neighbours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….</a:t>
            </a:r>
            <a:endParaRPr/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Today’s hottest: Neural networks!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(aka Multi-layer perceptron)</a:t>
            </a:r>
            <a:endParaRPr/>
          </a:p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 Training Procedure: training stage</a:t>
            </a:r>
            <a:endParaRPr/>
          </a:p>
        </p:txBody>
      </p:sp>
      <p:sp>
        <p:nvSpPr>
          <p:cNvPr id="447" name="Google Shape;447;p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cdn-images-1.medium.com/max/1400/1*gGZ10R585DhmYvjvcbbQwA.png" id="448" name="Google Shape;448;p55"/>
          <p:cNvPicPr preferRelativeResize="0"/>
          <p:nvPr/>
        </p:nvPicPr>
        <p:blipFill rotWithShape="1">
          <a:blip r:embed="rId3">
            <a:alphaModFix/>
          </a:blip>
          <a:srcRect b="0" l="1942" r="0" t="0"/>
          <a:stretch/>
        </p:blipFill>
        <p:spPr>
          <a:xfrm>
            <a:off x="2105247" y="1342703"/>
            <a:ext cx="8142766" cy="461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 Training Procedure: backpropagation</a:t>
            </a:r>
            <a:endParaRPr/>
          </a:p>
        </p:txBody>
      </p:sp>
      <p:sp>
        <p:nvSpPr>
          <p:cNvPr id="454" name="Google Shape;454;p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6"/>
          <p:cNvSpPr txBox="1"/>
          <p:nvPr/>
        </p:nvSpPr>
        <p:spPr>
          <a:xfrm>
            <a:off x="838200" y="1859048"/>
            <a:ext cx="8620872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pass: to get NN output and compute error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backward pass: to compute gradients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adjusting weights: a fraction of the weight’s gradient (dictated by the learning rate) is subtracted from the weight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is modular (local to each neuron) which lets us parallelize updates at GPU!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17ae199e6_0_6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MLP example</a:t>
            </a:r>
            <a:endParaRPr/>
          </a:p>
        </p:txBody>
      </p:sp>
      <p:sp>
        <p:nvSpPr>
          <p:cNvPr id="462" name="Google Shape;462;g717ae199e6_0_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3" name="Google Shape;463;g717ae199e6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150" y="1514467"/>
            <a:ext cx="521970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 Training Procedure</a:t>
            </a:r>
            <a:endParaRPr/>
          </a:p>
        </p:txBody>
      </p:sp>
      <p:sp>
        <p:nvSpPr>
          <p:cNvPr id="469" name="Google Shape;469;p57"/>
          <p:cNvSpPr/>
          <p:nvPr/>
        </p:nvSpPr>
        <p:spPr>
          <a:xfrm>
            <a:off x="541559" y="1990463"/>
            <a:ext cx="440885" cy="3291840"/>
          </a:xfrm>
          <a:prstGeom prst="rect">
            <a:avLst/>
          </a:prstGeom>
          <a:solidFill>
            <a:srgbClr val="D8D8D8"/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7"/>
          <p:cNvSpPr/>
          <p:nvPr/>
        </p:nvSpPr>
        <p:spPr>
          <a:xfrm rot="5400000">
            <a:off x="724196" y="3245667"/>
            <a:ext cx="2403181" cy="440884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7"/>
          <p:cNvSpPr/>
          <p:nvPr/>
        </p:nvSpPr>
        <p:spPr>
          <a:xfrm>
            <a:off x="7513154" y="2351434"/>
            <a:ext cx="440885" cy="2403183"/>
          </a:xfrm>
          <a:prstGeom prst="rect">
            <a:avLst/>
          </a:prstGeom>
          <a:solidFill>
            <a:srgbClr val="E1EFD8"/>
          </a:solidFill>
          <a:ln cap="flat" cmpd="sng" w="360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2" name="Google Shape;472;p57"/>
          <p:cNvCxnSpPr/>
          <p:nvPr/>
        </p:nvCxnSpPr>
        <p:spPr>
          <a:xfrm>
            <a:off x="1215500" y="3543601"/>
            <a:ext cx="34660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73" name="Google Shape;473;p57"/>
          <p:cNvCxnSpPr/>
          <p:nvPr/>
        </p:nvCxnSpPr>
        <p:spPr>
          <a:xfrm>
            <a:off x="6865058" y="3506211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74" name="Google Shape;474;p57"/>
          <p:cNvSpPr/>
          <p:nvPr/>
        </p:nvSpPr>
        <p:spPr>
          <a:xfrm rot="5400000">
            <a:off x="3173038" y="3259032"/>
            <a:ext cx="2403181" cy="501058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7"/>
          <p:cNvSpPr/>
          <p:nvPr/>
        </p:nvSpPr>
        <p:spPr>
          <a:xfrm rot="5400000">
            <a:off x="5292586" y="3296204"/>
            <a:ext cx="2403181" cy="481603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" name="Google Shape;476;p57"/>
          <p:cNvGrpSpPr/>
          <p:nvPr/>
        </p:nvGrpSpPr>
        <p:grpSpPr>
          <a:xfrm>
            <a:off x="2363675" y="2307972"/>
            <a:ext cx="3742294" cy="2403181"/>
            <a:chOff x="4092699" y="3082326"/>
            <a:chExt cx="3742294" cy="2403181"/>
          </a:xfrm>
        </p:grpSpPr>
        <p:sp>
          <p:nvSpPr>
            <p:cNvPr id="477" name="Google Shape;477;p57"/>
            <p:cNvSpPr/>
            <p:nvPr/>
          </p:nvSpPr>
          <p:spPr>
            <a:xfrm rot="5400000">
              <a:off x="3589400" y="4063474"/>
              <a:ext cx="2403181" cy="440885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7"/>
            <p:cNvSpPr/>
            <p:nvPr/>
          </p:nvSpPr>
          <p:spPr>
            <a:xfrm rot="5400000">
              <a:off x="6035437" y="4096703"/>
              <a:ext cx="2403181" cy="374426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9" name="Google Shape;479;p57"/>
            <p:cNvCxnSpPr/>
            <p:nvPr/>
          </p:nvCxnSpPr>
          <p:spPr>
            <a:xfrm>
              <a:off x="4092699" y="4327380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480" name="Google Shape;480;p57"/>
            <p:cNvCxnSpPr/>
            <p:nvPr/>
          </p:nvCxnSpPr>
          <p:spPr>
            <a:xfrm>
              <a:off x="5160730" y="4311360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481" name="Google Shape;481;p57"/>
            <p:cNvCxnSpPr/>
            <p:nvPr/>
          </p:nvCxnSpPr>
          <p:spPr>
            <a:xfrm>
              <a:off x="6626511" y="4249186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482" name="Google Shape;482;p57"/>
            <p:cNvCxnSpPr/>
            <p:nvPr/>
          </p:nvCxnSpPr>
          <p:spPr>
            <a:xfrm>
              <a:off x="7533492" y="4245198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483" name="Google Shape;483;p57"/>
          <p:cNvSpPr/>
          <p:nvPr/>
        </p:nvSpPr>
        <p:spPr>
          <a:xfrm>
            <a:off x="7978103" y="2196388"/>
            <a:ext cx="3851054" cy="10728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84" name="Google Shape;484;p57"/>
          <p:cNvSpPr txBox="1"/>
          <p:nvPr/>
        </p:nvSpPr>
        <p:spPr>
          <a:xfrm>
            <a:off x="8191776" y="3113081"/>
            <a:ext cx="1823063" cy="3320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2221" l="-1337" r="-233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85" name="Google Shape;485;p57"/>
          <p:cNvSpPr txBox="1"/>
          <p:nvPr/>
        </p:nvSpPr>
        <p:spPr>
          <a:xfrm>
            <a:off x="8191776" y="3480971"/>
            <a:ext cx="1832938" cy="3326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9999" l="-1332" r="-266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86" name="Google Shape;486;p57"/>
          <p:cNvSpPr txBox="1"/>
          <p:nvPr/>
        </p:nvSpPr>
        <p:spPr>
          <a:xfrm>
            <a:off x="8191776" y="3873942"/>
            <a:ext cx="1832938" cy="33265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9999" l="-1332" r="-266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87" name="Google Shape;487;p57"/>
          <p:cNvSpPr txBox="1"/>
          <p:nvPr/>
        </p:nvSpPr>
        <p:spPr>
          <a:xfrm>
            <a:off x="7559882" y="5094236"/>
            <a:ext cx="4446025" cy="6476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1131" l="-3428" r="0" t="-18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88" name="Google Shape;488;p57"/>
          <p:cNvSpPr txBox="1"/>
          <p:nvPr/>
        </p:nvSpPr>
        <p:spPr>
          <a:xfrm>
            <a:off x="1465472" y="4820638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89" name="Google Shape;489;p57"/>
          <p:cNvSpPr txBox="1"/>
          <p:nvPr/>
        </p:nvSpPr>
        <p:spPr>
          <a:xfrm>
            <a:off x="3895233" y="4820638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90" name="Google Shape;490;p57"/>
          <p:cNvSpPr txBox="1"/>
          <p:nvPr/>
        </p:nvSpPr>
        <p:spPr>
          <a:xfrm>
            <a:off x="6014781" y="4863404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91" name="Google Shape;491;p57"/>
          <p:cNvSpPr txBox="1"/>
          <p:nvPr/>
        </p:nvSpPr>
        <p:spPr>
          <a:xfrm>
            <a:off x="282606" y="5459155"/>
            <a:ext cx="9587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492" name="Google Shape;492;p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>
            <p:ph type="title"/>
          </p:nvPr>
        </p:nvSpPr>
        <p:spPr>
          <a:xfrm>
            <a:off x="838200" y="3644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Calculating gradients: Computational graph</a:t>
            </a:r>
            <a:endParaRPr/>
          </a:p>
        </p:txBody>
      </p:sp>
      <p:sp>
        <p:nvSpPr>
          <p:cNvPr id="498" name="Google Shape;498;p58"/>
          <p:cNvSpPr/>
          <p:nvPr/>
        </p:nvSpPr>
        <p:spPr>
          <a:xfrm rot="5400000">
            <a:off x="1304492" y="2823900"/>
            <a:ext cx="638140" cy="657545"/>
          </a:xfrm>
          <a:prstGeom prst="rect">
            <a:avLst/>
          </a:prstGeom>
          <a:noFill/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8"/>
          <p:cNvSpPr/>
          <p:nvPr/>
        </p:nvSpPr>
        <p:spPr>
          <a:xfrm rot="5400000">
            <a:off x="2611531" y="2823867"/>
            <a:ext cx="638140" cy="657545"/>
          </a:xfrm>
          <a:prstGeom prst="rect">
            <a:avLst/>
          </a:prstGeom>
          <a:noFill/>
          <a:ln cap="flat" cmpd="sng" w="360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8"/>
          <p:cNvSpPr/>
          <p:nvPr/>
        </p:nvSpPr>
        <p:spPr>
          <a:xfrm rot="5400000">
            <a:off x="3918570" y="2823867"/>
            <a:ext cx="638140" cy="657545"/>
          </a:xfrm>
          <a:prstGeom prst="rect">
            <a:avLst/>
          </a:prstGeom>
          <a:noFill/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58"/>
          <p:cNvSpPr/>
          <p:nvPr/>
        </p:nvSpPr>
        <p:spPr>
          <a:xfrm rot="5400000">
            <a:off x="5225609" y="2855523"/>
            <a:ext cx="638140" cy="657545"/>
          </a:xfrm>
          <a:prstGeom prst="rect">
            <a:avLst/>
          </a:prstGeom>
          <a:noFill/>
          <a:ln cap="flat" cmpd="sng" w="360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8"/>
          <p:cNvSpPr/>
          <p:nvPr/>
        </p:nvSpPr>
        <p:spPr>
          <a:xfrm rot="5400000">
            <a:off x="6532648" y="2855523"/>
            <a:ext cx="638140" cy="657545"/>
          </a:xfrm>
          <a:prstGeom prst="rect">
            <a:avLst/>
          </a:prstGeom>
          <a:noFill/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8"/>
          <p:cNvSpPr/>
          <p:nvPr/>
        </p:nvSpPr>
        <p:spPr>
          <a:xfrm>
            <a:off x="7829985" y="2896846"/>
            <a:ext cx="657546" cy="638142"/>
          </a:xfrm>
          <a:prstGeom prst="rect">
            <a:avLst/>
          </a:prstGeom>
          <a:noFill/>
          <a:ln cap="flat" cmpd="sng" w="360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8"/>
          <p:cNvSpPr/>
          <p:nvPr/>
        </p:nvSpPr>
        <p:spPr>
          <a:xfrm rot="5400000">
            <a:off x="10522941" y="2877361"/>
            <a:ext cx="638140" cy="657545"/>
          </a:xfrm>
          <a:prstGeom prst="rect">
            <a:avLst/>
          </a:prstGeom>
          <a:noFill/>
          <a:ln cap="flat" cmpd="sng" w="36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8"/>
          <p:cNvSpPr/>
          <p:nvPr/>
        </p:nvSpPr>
        <p:spPr>
          <a:xfrm rot="5400000">
            <a:off x="10516179" y="5460432"/>
            <a:ext cx="638140" cy="657545"/>
          </a:xfrm>
          <a:prstGeom prst="rect">
            <a:avLst/>
          </a:prstGeom>
          <a:noFill/>
          <a:ln cap="flat" cmpd="sng" w="36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8"/>
          <p:cNvSpPr/>
          <p:nvPr/>
        </p:nvSpPr>
        <p:spPr>
          <a:xfrm rot="5400000">
            <a:off x="5221863" y="4131606"/>
            <a:ext cx="638140" cy="657545"/>
          </a:xfrm>
          <a:prstGeom prst="rect">
            <a:avLst/>
          </a:prstGeom>
          <a:noFill/>
          <a:ln cap="flat" cmpd="sng" w="360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8"/>
          <p:cNvSpPr/>
          <p:nvPr/>
        </p:nvSpPr>
        <p:spPr>
          <a:xfrm rot="5400000">
            <a:off x="2611531" y="4125885"/>
            <a:ext cx="638140" cy="657545"/>
          </a:xfrm>
          <a:prstGeom prst="rect">
            <a:avLst/>
          </a:prstGeom>
          <a:noFill/>
          <a:ln cap="flat" cmpd="sng" w="360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8"/>
          <p:cNvSpPr/>
          <p:nvPr/>
        </p:nvSpPr>
        <p:spPr>
          <a:xfrm rot="5400000">
            <a:off x="7834345" y="4118502"/>
            <a:ext cx="638140" cy="657545"/>
          </a:xfrm>
          <a:prstGeom prst="rect">
            <a:avLst/>
          </a:prstGeom>
          <a:noFill/>
          <a:ln cap="flat" cmpd="sng" w="360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8"/>
          <p:cNvSpPr/>
          <p:nvPr/>
        </p:nvSpPr>
        <p:spPr>
          <a:xfrm rot="5400000">
            <a:off x="5221862" y="5484426"/>
            <a:ext cx="638140" cy="657545"/>
          </a:xfrm>
          <a:prstGeom prst="rect">
            <a:avLst/>
          </a:prstGeom>
          <a:noFill/>
          <a:ln cap="flat" cmpd="sng" w="36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Google Shape;510;p58"/>
          <p:cNvCxnSpPr/>
          <p:nvPr/>
        </p:nvCxnSpPr>
        <p:spPr>
          <a:xfrm>
            <a:off x="730766" y="3139029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11" name="Google Shape;511;p58"/>
          <p:cNvCxnSpPr/>
          <p:nvPr/>
        </p:nvCxnSpPr>
        <p:spPr>
          <a:xfrm>
            <a:off x="1976006" y="3153969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12" name="Google Shape;512;p58"/>
          <p:cNvCxnSpPr>
            <a:endCxn id="500" idx="2"/>
          </p:cNvCxnSpPr>
          <p:nvPr/>
        </p:nvCxnSpPr>
        <p:spPr>
          <a:xfrm flipH="1" rot="10800000">
            <a:off x="3289067" y="3152640"/>
            <a:ext cx="619800" cy="240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13" name="Google Shape;513;p58"/>
          <p:cNvCxnSpPr/>
          <p:nvPr/>
        </p:nvCxnSpPr>
        <p:spPr>
          <a:xfrm>
            <a:off x="4573046" y="3158469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14" name="Google Shape;514;p58"/>
          <p:cNvCxnSpPr/>
          <p:nvPr/>
        </p:nvCxnSpPr>
        <p:spPr>
          <a:xfrm>
            <a:off x="5896046" y="3198249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15" name="Google Shape;515;p58"/>
          <p:cNvCxnSpPr/>
          <p:nvPr/>
        </p:nvCxnSpPr>
        <p:spPr>
          <a:xfrm flipH="1" rot="10800000">
            <a:off x="7160726" y="3160995"/>
            <a:ext cx="618557" cy="16914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16" name="Google Shape;516;p58"/>
          <p:cNvCxnSpPr/>
          <p:nvPr/>
        </p:nvCxnSpPr>
        <p:spPr>
          <a:xfrm rot="5400000">
            <a:off x="1304606" y="3791529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17" name="Google Shape;517;p58"/>
          <p:cNvCxnSpPr/>
          <p:nvPr/>
        </p:nvCxnSpPr>
        <p:spPr>
          <a:xfrm>
            <a:off x="1870308" y="4447215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18" name="Google Shape;518;p58"/>
          <p:cNvCxnSpPr/>
          <p:nvPr/>
        </p:nvCxnSpPr>
        <p:spPr>
          <a:xfrm rot="5400000">
            <a:off x="3839006" y="3835269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19" name="Google Shape;519;p58"/>
          <p:cNvCxnSpPr/>
          <p:nvPr/>
        </p:nvCxnSpPr>
        <p:spPr>
          <a:xfrm>
            <a:off x="4655064" y="4457169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20" name="Google Shape;520;p58"/>
          <p:cNvCxnSpPr/>
          <p:nvPr/>
        </p:nvCxnSpPr>
        <p:spPr>
          <a:xfrm>
            <a:off x="7014926" y="4457169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21" name="Google Shape;521;p58"/>
          <p:cNvCxnSpPr/>
          <p:nvPr/>
        </p:nvCxnSpPr>
        <p:spPr>
          <a:xfrm rot="5400000">
            <a:off x="6521546" y="3791169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22" name="Google Shape;522;p58"/>
          <p:cNvCxnSpPr/>
          <p:nvPr/>
        </p:nvCxnSpPr>
        <p:spPr>
          <a:xfrm>
            <a:off x="8551766" y="3198249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23" name="Google Shape;523;p58"/>
          <p:cNvCxnSpPr/>
          <p:nvPr/>
        </p:nvCxnSpPr>
        <p:spPr>
          <a:xfrm rot="5400000">
            <a:off x="9903501" y="4464606"/>
            <a:ext cx="182880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24" name="Google Shape;524;p58"/>
          <p:cNvCxnSpPr>
            <a:endCxn id="505" idx="2"/>
          </p:cNvCxnSpPr>
          <p:nvPr/>
        </p:nvCxnSpPr>
        <p:spPr>
          <a:xfrm flipH="1" rot="10800000">
            <a:off x="5889177" y="5789204"/>
            <a:ext cx="4617300" cy="5910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25" name="Google Shape;525;p58"/>
          <p:cNvCxnSpPr/>
          <p:nvPr/>
        </p:nvCxnSpPr>
        <p:spPr>
          <a:xfrm rot="958778">
            <a:off x="2892645" y="5162589"/>
            <a:ext cx="23774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26" name="Google Shape;526;p58"/>
          <p:cNvCxnSpPr>
            <a:stCxn id="506" idx="3"/>
          </p:cNvCxnSpPr>
          <p:nvPr/>
        </p:nvCxnSpPr>
        <p:spPr>
          <a:xfrm>
            <a:off x="5540933" y="4779449"/>
            <a:ext cx="15000" cy="70920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27" name="Google Shape;527;p58"/>
          <p:cNvCxnSpPr/>
          <p:nvPr/>
        </p:nvCxnSpPr>
        <p:spPr>
          <a:xfrm rot="9771385">
            <a:off x="5817449" y="5138109"/>
            <a:ext cx="23774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28" name="Google Shape;528;p58"/>
          <p:cNvCxnSpPr/>
          <p:nvPr/>
        </p:nvCxnSpPr>
        <p:spPr>
          <a:xfrm>
            <a:off x="11221821" y="3197586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29" name="Google Shape;529;p58"/>
          <p:cNvSpPr/>
          <p:nvPr/>
        </p:nvSpPr>
        <p:spPr>
          <a:xfrm rot="5400000">
            <a:off x="9112881" y="2869007"/>
            <a:ext cx="638140" cy="657545"/>
          </a:xfrm>
          <a:prstGeom prst="rect">
            <a:avLst/>
          </a:prstGeom>
          <a:noFill/>
          <a:ln cap="flat" cmpd="sng" w="360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0" name="Google Shape;530;p58"/>
          <p:cNvCxnSpPr/>
          <p:nvPr/>
        </p:nvCxnSpPr>
        <p:spPr>
          <a:xfrm>
            <a:off x="9816446" y="3207969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31" name="Google Shape;531;p58"/>
          <p:cNvSpPr/>
          <p:nvPr/>
        </p:nvSpPr>
        <p:spPr>
          <a:xfrm>
            <a:off x="3928229" y="1353559"/>
            <a:ext cx="4714176" cy="13996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2" name="Google Shape;532;p58"/>
          <p:cNvSpPr/>
          <p:nvPr/>
        </p:nvSpPr>
        <p:spPr>
          <a:xfrm>
            <a:off x="11768615" y="3027118"/>
            <a:ext cx="423385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3" name="Google Shape;533;p58"/>
          <p:cNvSpPr txBox="1"/>
          <p:nvPr/>
        </p:nvSpPr>
        <p:spPr>
          <a:xfrm>
            <a:off x="1351950" y="2857591"/>
            <a:ext cx="534959" cy="5539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4" name="Google Shape;534;p58"/>
          <p:cNvSpPr txBox="1"/>
          <p:nvPr/>
        </p:nvSpPr>
        <p:spPr>
          <a:xfrm>
            <a:off x="3979767" y="2848585"/>
            <a:ext cx="534959" cy="55399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5" name="Google Shape;535;p58"/>
          <p:cNvSpPr txBox="1"/>
          <p:nvPr/>
        </p:nvSpPr>
        <p:spPr>
          <a:xfrm>
            <a:off x="6580725" y="2883996"/>
            <a:ext cx="534959" cy="5539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36" name="Google Shape;536;p58"/>
          <p:cNvSpPr txBox="1"/>
          <p:nvPr/>
        </p:nvSpPr>
        <p:spPr>
          <a:xfrm>
            <a:off x="2559400" y="2967502"/>
            <a:ext cx="7148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 txBox="1"/>
          <p:nvPr/>
        </p:nvSpPr>
        <p:spPr>
          <a:xfrm>
            <a:off x="5179784" y="2967502"/>
            <a:ext cx="7148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 txBox="1"/>
          <p:nvPr/>
        </p:nvSpPr>
        <p:spPr>
          <a:xfrm>
            <a:off x="7843762" y="2897072"/>
            <a:ext cx="6359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/>
          </a:p>
        </p:txBody>
      </p:sp>
      <p:sp>
        <p:nvSpPr>
          <p:cNvPr id="539" name="Google Shape;539;p58"/>
          <p:cNvSpPr txBox="1"/>
          <p:nvPr/>
        </p:nvSpPr>
        <p:spPr>
          <a:xfrm>
            <a:off x="9068581" y="2852614"/>
            <a:ext cx="7432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Ent.</a:t>
            </a:r>
            <a:endParaRPr/>
          </a:p>
        </p:txBody>
      </p:sp>
      <p:sp>
        <p:nvSpPr>
          <p:cNvPr id="540" name="Google Shape;540;p58"/>
          <p:cNvSpPr txBox="1"/>
          <p:nvPr/>
        </p:nvSpPr>
        <p:spPr>
          <a:xfrm>
            <a:off x="10547966" y="5497425"/>
            <a:ext cx="534959" cy="55399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41" name="Google Shape;541;p58"/>
          <p:cNvSpPr txBox="1"/>
          <p:nvPr/>
        </p:nvSpPr>
        <p:spPr>
          <a:xfrm>
            <a:off x="5269742" y="5604538"/>
            <a:ext cx="534959" cy="3693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91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42" name="Google Shape;542;p58"/>
          <p:cNvSpPr txBox="1"/>
          <p:nvPr/>
        </p:nvSpPr>
        <p:spPr>
          <a:xfrm>
            <a:off x="10579150" y="3021158"/>
            <a:ext cx="534959" cy="369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666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43" name="Google Shape;543;p58"/>
          <p:cNvSpPr txBox="1"/>
          <p:nvPr/>
        </p:nvSpPr>
        <p:spPr>
          <a:xfrm>
            <a:off x="217696" y="2889916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544" name="Google Shape;544;p58"/>
          <p:cNvSpPr txBox="1"/>
          <p:nvPr/>
        </p:nvSpPr>
        <p:spPr>
          <a:xfrm>
            <a:off x="1415790" y="4264551"/>
            <a:ext cx="5629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45" name="Google Shape;545;p58"/>
          <p:cNvSpPr txBox="1"/>
          <p:nvPr/>
        </p:nvSpPr>
        <p:spPr>
          <a:xfrm>
            <a:off x="3997518" y="4268448"/>
            <a:ext cx="5629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46" name="Google Shape;546;p58"/>
          <p:cNvSpPr txBox="1"/>
          <p:nvPr/>
        </p:nvSpPr>
        <p:spPr>
          <a:xfrm>
            <a:off x="6548405" y="4198624"/>
            <a:ext cx="5629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11231805" y="5497425"/>
            <a:ext cx="534959" cy="55399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48" name="Google Shape;548;p58"/>
          <p:cNvSpPr txBox="1"/>
          <p:nvPr/>
        </p:nvSpPr>
        <p:spPr>
          <a:xfrm>
            <a:off x="2630432" y="4293326"/>
            <a:ext cx="534959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3329" l="-22987" r="-195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49" name="Google Shape;549;p58"/>
          <p:cNvSpPr txBox="1"/>
          <p:nvPr/>
        </p:nvSpPr>
        <p:spPr>
          <a:xfrm>
            <a:off x="5262353" y="4300768"/>
            <a:ext cx="534959" cy="30777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33997" l="-21590" r="-1818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50" name="Google Shape;550;p58"/>
          <p:cNvSpPr txBox="1"/>
          <p:nvPr/>
        </p:nvSpPr>
        <p:spPr>
          <a:xfrm>
            <a:off x="7852830" y="4284241"/>
            <a:ext cx="534959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33997" l="-21590" r="-1818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51" name="Google Shape;551;p58"/>
          <p:cNvSpPr txBox="1"/>
          <p:nvPr/>
        </p:nvSpPr>
        <p:spPr>
          <a:xfrm>
            <a:off x="496540" y="5482630"/>
            <a:ext cx="10951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endParaRPr/>
          </a:p>
        </p:txBody>
      </p:sp>
      <p:cxnSp>
        <p:nvCxnSpPr>
          <p:cNvPr id="552" name="Google Shape;552;p58"/>
          <p:cNvCxnSpPr>
            <a:stCxn id="543" idx="2"/>
          </p:cNvCxnSpPr>
          <p:nvPr/>
        </p:nvCxnSpPr>
        <p:spPr>
          <a:xfrm>
            <a:off x="403003" y="3413136"/>
            <a:ext cx="384600" cy="2084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53" name="Google Shape;553;p58"/>
          <p:cNvCxnSpPr>
            <a:endCxn id="551" idx="0"/>
          </p:cNvCxnSpPr>
          <p:nvPr/>
        </p:nvCxnSpPr>
        <p:spPr>
          <a:xfrm flipH="1">
            <a:off x="1044126" y="4721830"/>
            <a:ext cx="523500" cy="760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54" name="Google Shape;554;p58"/>
          <p:cNvCxnSpPr/>
          <p:nvPr/>
        </p:nvCxnSpPr>
        <p:spPr>
          <a:xfrm flipH="1">
            <a:off x="1508966" y="4685329"/>
            <a:ext cx="2487993" cy="810178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55" name="Google Shape;555;p58"/>
          <p:cNvCxnSpPr/>
          <p:nvPr/>
        </p:nvCxnSpPr>
        <p:spPr>
          <a:xfrm flipH="1">
            <a:off x="1961224" y="4637854"/>
            <a:ext cx="4660094" cy="937461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556" name="Google Shape;556;p58"/>
          <p:cNvSpPr txBox="1"/>
          <p:nvPr/>
        </p:nvSpPr>
        <p:spPr>
          <a:xfrm>
            <a:off x="9267476" y="1755782"/>
            <a:ext cx="26233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Operation nodes</a:t>
            </a:r>
            <a:endParaRPr/>
          </a:p>
        </p:txBody>
      </p:sp>
      <p:cxnSp>
        <p:nvCxnSpPr>
          <p:cNvPr id="557" name="Google Shape;557;p58"/>
          <p:cNvCxnSpPr/>
          <p:nvPr/>
        </p:nvCxnSpPr>
        <p:spPr>
          <a:xfrm rot="10800000">
            <a:off x="10697902" y="2332342"/>
            <a:ext cx="0" cy="296577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58" name="Google Shape;558;p58"/>
          <p:cNvCxnSpPr/>
          <p:nvPr/>
        </p:nvCxnSpPr>
        <p:spPr>
          <a:xfrm flipH="1" rot="10800000">
            <a:off x="9582096" y="2332342"/>
            <a:ext cx="751821" cy="420896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59" name="Google Shape;559;p58"/>
          <p:cNvCxnSpPr/>
          <p:nvPr/>
        </p:nvCxnSpPr>
        <p:spPr>
          <a:xfrm flipH="1" rot="10800000">
            <a:off x="8254569" y="2269939"/>
            <a:ext cx="1039674" cy="490866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560" name="Google Shape;560;p58"/>
          <p:cNvCxnSpPr/>
          <p:nvPr/>
        </p:nvCxnSpPr>
        <p:spPr>
          <a:xfrm flipH="1" rot="10800000">
            <a:off x="6829892" y="2117459"/>
            <a:ext cx="2197516" cy="614116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561" name="Google Shape;561;p58"/>
          <p:cNvSpPr txBox="1"/>
          <p:nvPr>
            <p:ph idx="12" type="sldNum"/>
          </p:nvPr>
        </p:nvSpPr>
        <p:spPr>
          <a:xfrm>
            <a:off x="8610600" y="63494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Calculating gradients: General procedure</a:t>
            </a:r>
            <a:endParaRPr/>
          </a:p>
        </p:txBody>
      </p:sp>
      <p:sp>
        <p:nvSpPr>
          <p:cNvPr id="567" name="Google Shape;567;p59"/>
          <p:cNvSpPr/>
          <p:nvPr/>
        </p:nvSpPr>
        <p:spPr>
          <a:xfrm>
            <a:off x="4319979" y="2407444"/>
            <a:ext cx="2112235" cy="1577214"/>
          </a:xfrm>
          <a:prstGeom prst="rect">
            <a:avLst/>
          </a:prstGeom>
          <a:noFill/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8" name="Google Shape;568;p59"/>
          <p:cNvCxnSpPr/>
          <p:nvPr/>
        </p:nvCxnSpPr>
        <p:spPr>
          <a:xfrm>
            <a:off x="2276724" y="2093000"/>
            <a:ext cx="2060932" cy="955045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69" name="Google Shape;569;p59"/>
          <p:cNvCxnSpPr/>
          <p:nvPr/>
        </p:nvCxnSpPr>
        <p:spPr>
          <a:xfrm flipH="1" rot="10800000">
            <a:off x="2364273" y="3196051"/>
            <a:ext cx="1941726" cy="1077649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70" name="Google Shape;570;p59"/>
          <p:cNvCxnSpPr>
            <a:stCxn id="567" idx="3"/>
          </p:cNvCxnSpPr>
          <p:nvPr/>
        </p:nvCxnSpPr>
        <p:spPr>
          <a:xfrm flipH="1" rot="10800000">
            <a:off x="6432214" y="3176551"/>
            <a:ext cx="1572900" cy="1950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71" name="Google Shape;571;p59"/>
          <p:cNvSpPr txBox="1"/>
          <p:nvPr/>
        </p:nvSpPr>
        <p:spPr>
          <a:xfrm>
            <a:off x="5215268" y="2914991"/>
            <a:ext cx="4668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572" name="Google Shape;572;p59"/>
          <p:cNvSpPr txBox="1"/>
          <p:nvPr/>
        </p:nvSpPr>
        <p:spPr>
          <a:xfrm>
            <a:off x="1725660" y="1728610"/>
            <a:ext cx="4668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573" name="Google Shape;573;p59"/>
          <p:cNvSpPr txBox="1"/>
          <p:nvPr/>
        </p:nvSpPr>
        <p:spPr>
          <a:xfrm>
            <a:off x="1722454" y="4075520"/>
            <a:ext cx="4668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574" name="Google Shape;574;p59"/>
          <p:cNvSpPr txBox="1"/>
          <p:nvPr/>
        </p:nvSpPr>
        <p:spPr>
          <a:xfrm>
            <a:off x="7320762" y="2478227"/>
            <a:ext cx="4668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/>
          </a:p>
        </p:txBody>
      </p:sp>
      <p:sp>
        <p:nvSpPr>
          <p:cNvPr id="575" name="Google Shape;575;p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9"/>
          <p:cNvSpPr txBox="1"/>
          <p:nvPr/>
        </p:nvSpPr>
        <p:spPr>
          <a:xfrm>
            <a:off x="9246628" y="5477789"/>
            <a:ext cx="2270045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5555" l="-3225" r="0" t="-44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77" name="Google Shape;577;p59"/>
          <p:cNvSpPr txBox="1"/>
          <p:nvPr/>
        </p:nvSpPr>
        <p:spPr>
          <a:xfrm>
            <a:off x="7324865" y="5478247"/>
            <a:ext cx="1202765" cy="5751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78" name="Google Shape;578;p59"/>
          <p:cNvSpPr txBox="1"/>
          <p:nvPr/>
        </p:nvSpPr>
        <p:spPr>
          <a:xfrm>
            <a:off x="5958031" y="5608824"/>
            <a:ext cx="860685" cy="3126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7448" l="-915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Calculating gradients: in code</a:t>
            </a:r>
            <a:endParaRPr/>
          </a:p>
        </p:txBody>
      </p:sp>
      <p:pic>
        <p:nvPicPr>
          <p:cNvPr id="584" name="Google Shape;5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799" y="1562004"/>
            <a:ext cx="3132853" cy="300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342" y="1562004"/>
            <a:ext cx="3632258" cy="3040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60"/>
          <p:cNvCxnSpPr/>
          <p:nvPr/>
        </p:nvCxnSpPr>
        <p:spPr>
          <a:xfrm>
            <a:off x="2996697" y="1883121"/>
            <a:ext cx="0" cy="248970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7" name="Google Shape;587;p60"/>
          <p:cNvSpPr txBox="1"/>
          <p:nvPr/>
        </p:nvSpPr>
        <p:spPr>
          <a:xfrm>
            <a:off x="4075460" y="4602489"/>
            <a:ext cx="11724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</a:t>
            </a:r>
            <a:endParaRPr/>
          </a:p>
        </p:txBody>
      </p:sp>
      <p:sp>
        <p:nvSpPr>
          <p:cNvPr id="588" name="Google Shape;588;p60"/>
          <p:cNvSpPr txBox="1"/>
          <p:nvPr/>
        </p:nvSpPr>
        <p:spPr>
          <a:xfrm>
            <a:off x="8452032" y="4572000"/>
            <a:ext cx="1392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backward</a:t>
            </a:r>
            <a:endParaRPr/>
          </a:p>
        </p:txBody>
      </p:sp>
      <p:sp>
        <p:nvSpPr>
          <p:cNvPr id="589" name="Google Shape;589;p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Layer interface</a:t>
            </a:r>
            <a:endParaRPr/>
          </a:p>
        </p:txBody>
      </p:sp>
      <p:grpSp>
        <p:nvGrpSpPr>
          <p:cNvPr id="595" name="Google Shape;595;p61"/>
          <p:cNvGrpSpPr/>
          <p:nvPr/>
        </p:nvGrpSpPr>
        <p:grpSpPr>
          <a:xfrm>
            <a:off x="350409" y="2820558"/>
            <a:ext cx="4601215" cy="1915699"/>
            <a:chOff x="2500008" y="2812534"/>
            <a:chExt cx="5728390" cy="2180700"/>
          </a:xfrm>
        </p:grpSpPr>
        <p:sp>
          <p:nvSpPr>
            <p:cNvPr id="596" name="Google Shape;596;p61"/>
            <p:cNvSpPr/>
            <p:nvPr/>
          </p:nvSpPr>
          <p:spPr>
            <a:xfrm>
              <a:off x="4543263" y="3126978"/>
              <a:ext cx="2112235" cy="1577214"/>
            </a:xfrm>
            <a:prstGeom prst="rect">
              <a:avLst/>
            </a:prstGeom>
            <a:noFill/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7" name="Google Shape;597;p61"/>
            <p:cNvCxnSpPr/>
            <p:nvPr/>
          </p:nvCxnSpPr>
          <p:spPr>
            <a:xfrm>
              <a:off x="2500008" y="2812534"/>
              <a:ext cx="2060932" cy="955045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598" name="Google Shape;598;p61"/>
            <p:cNvCxnSpPr/>
            <p:nvPr/>
          </p:nvCxnSpPr>
          <p:spPr>
            <a:xfrm flipH="1" rot="10800000">
              <a:off x="2587557" y="3915585"/>
              <a:ext cx="1941726" cy="1077649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599" name="Google Shape;599;p61"/>
            <p:cNvCxnSpPr>
              <a:stCxn id="596" idx="3"/>
            </p:cNvCxnSpPr>
            <p:nvPr/>
          </p:nvCxnSpPr>
          <p:spPr>
            <a:xfrm flipH="1" rot="10800000">
              <a:off x="6655498" y="3896085"/>
              <a:ext cx="1572900" cy="1950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600" name="Google Shape;600;p61"/>
          <p:cNvSpPr txBox="1"/>
          <p:nvPr/>
        </p:nvSpPr>
        <p:spPr>
          <a:xfrm>
            <a:off x="2353371" y="3558731"/>
            <a:ext cx="12087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Layer’s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601" name="Google Shape;601;p61"/>
          <p:cNvSpPr txBox="1"/>
          <p:nvPr/>
        </p:nvSpPr>
        <p:spPr>
          <a:xfrm>
            <a:off x="34081" y="2415500"/>
            <a:ext cx="4668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602" name="Google Shape;602;p61"/>
          <p:cNvSpPr txBox="1"/>
          <p:nvPr/>
        </p:nvSpPr>
        <p:spPr>
          <a:xfrm>
            <a:off x="30875" y="4762410"/>
            <a:ext cx="4668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603" name="Google Shape;603;p61"/>
          <p:cNvSpPr txBox="1"/>
          <p:nvPr/>
        </p:nvSpPr>
        <p:spPr>
          <a:xfrm>
            <a:off x="4371370" y="3270210"/>
            <a:ext cx="4668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/>
          </a:p>
        </p:txBody>
      </p:sp>
      <p:pic>
        <p:nvPicPr>
          <p:cNvPr id="604" name="Google Shape;60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893" y="2398914"/>
            <a:ext cx="6877050" cy="27813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5" name="Google Shape;605;p61"/>
          <p:cNvSpPr txBox="1"/>
          <p:nvPr/>
        </p:nvSpPr>
        <p:spPr>
          <a:xfrm>
            <a:off x="5219893" y="1677786"/>
            <a:ext cx="33674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Interfaces for every layer:</a:t>
            </a:r>
            <a:endParaRPr/>
          </a:p>
        </p:txBody>
      </p:sp>
      <p:sp>
        <p:nvSpPr>
          <p:cNvPr id="606" name="Google Shape;606;p6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General training procedure</a:t>
            </a:r>
            <a:endParaRPr/>
          </a:p>
        </p:txBody>
      </p:sp>
      <p:sp>
        <p:nvSpPr>
          <p:cNvPr id="612" name="Google Shape;612;p62"/>
          <p:cNvSpPr/>
          <p:nvPr/>
        </p:nvSpPr>
        <p:spPr>
          <a:xfrm rot="5400000">
            <a:off x="4114264" y="3297976"/>
            <a:ext cx="1300156" cy="271838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2"/>
          <p:cNvSpPr/>
          <p:nvPr/>
        </p:nvSpPr>
        <p:spPr>
          <a:xfrm>
            <a:off x="8623917" y="2783816"/>
            <a:ext cx="271839" cy="1300157"/>
          </a:xfrm>
          <a:prstGeom prst="rect">
            <a:avLst/>
          </a:prstGeom>
          <a:solidFill>
            <a:srgbClr val="E1EFD8"/>
          </a:solidFill>
          <a:ln cap="flat" cmpd="sng" w="360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4" name="Google Shape;614;p62"/>
          <p:cNvCxnSpPr/>
          <p:nvPr/>
        </p:nvCxnSpPr>
        <p:spPr>
          <a:xfrm>
            <a:off x="3951925" y="3476198"/>
            <a:ext cx="451037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5" name="Google Shape;615;p62"/>
          <p:cNvCxnSpPr/>
          <p:nvPr/>
        </p:nvCxnSpPr>
        <p:spPr>
          <a:xfrm>
            <a:off x="8185367" y="3457403"/>
            <a:ext cx="33827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616" name="Google Shape;616;p62"/>
          <p:cNvSpPr/>
          <p:nvPr/>
        </p:nvSpPr>
        <p:spPr>
          <a:xfrm rot="5400000">
            <a:off x="7124828" y="3308932"/>
            <a:ext cx="1300156" cy="296944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2"/>
          <p:cNvSpPr/>
          <p:nvPr/>
        </p:nvSpPr>
        <p:spPr>
          <a:xfrm rot="5400000">
            <a:off x="4814804" y="3321485"/>
            <a:ext cx="1300156" cy="271839"/>
          </a:xfrm>
          <a:prstGeom prst="rect">
            <a:avLst/>
          </a:prstGeom>
          <a:solidFill>
            <a:srgbClr val="FBE4D4"/>
          </a:solidFill>
          <a:ln cap="flat" cmpd="sng" w="360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8" name="Google Shape;618;p62"/>
          <p:cNvCxnSpPr/>
          <p:nvPr/>
        </p:nvCxnSpPr>
        <p:spPr>
          <a:xfrm>
            <a:off x="5016820" y="3457403"/>
            <a:ext cx="18589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9" name="Google Shape;619;p62"/>
          <p:cNvCxnSpPr/>
          <p:nvPr/>
        </p:nvCxnSpPr>
        <p:spPr>
          <a:xfrm>
            <a:off x="5692854" y="3472251"/>
            <a:ext cx="18589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0" name="Google Shape;620;p62"/>
          <p:cNvCxnSpPr/>
          <p:nvPr/>
        </p:nvCxnSpPr>
        <p:spPr>
          <a:xfrm>
            <a:off x="7155838" y="3436457"/>
            <a:ext cx="18589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1" name="Google Shape;621;p62"/>
          <p:cNvCxnSpPr/>
          <p:nvPr/>
        </p:nvCxnSpPr>
        <p:spPr>
          <a:xfrm>
            <a:off x="1993987" y="3684233"/>
            <a:ext cx="1858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622" name="Google Shape;622;p62"/>
          <p:cNvSpPr/>
          <p:nvPr/>
        </p:nvSpPr>
        <p:spPr>
          <a:xfrm>
            <a:off x="564021" y="2857822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2"/>
          <p:cNvSpPr/>
          <p:nvPr/>
        </p:nvSpPr>
        <p:spPr>
          <a:xfrm>
            <a:off x="554330" y="3261521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62"/>
          <p:cNvSpPr/>
          <p:nvPr/>
        </p:nvSpPr>
        <p:spPr>
          <a:xfrm>
            <a:off x="573951" y="4193405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62"/>
          <p:cNvGrpSpPr/>
          <p:nvPr/>
        </p:nvGrpSpPr>
        <p:grpSpPr>
          <a:xfrm>
            <a:off x="2267661" y="3283603"/>
            <a:ext cx="1003106" cy="795969"/>
            <a:chOff x="3457925" y="4564729"/>
            <a:chExt cx="1003106" cy="795969"/>
          </a:xfrm>
        </p:grpSpPr>
        <p:sp>
          <p:nvSpPr>
            <p:cNvPr id="626" name="Google Shape;626;p62"/>
            <p:cNvSpPr/>
            <p:nvPr/>
          </p:nvSpPr>
          <p:spPr>
            <a:xfrm>
              <a:off x="3457925" y="4564729"/>
              <a:ext cx="1003106" cy="27006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2"/>
            <p:cNvSpPr/>
            <p:nvPr/>
          </p:nvSpPr>
          <p:spPr>
            <a:xfrm>
              <a:off x="3457925" y="4834796"/>
              <a:ext cx="1003106" cy="27006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2"/>
            <p:cNvSpPr/>
            <p:nvPr/>
          </p:nvSpPr>
          <p:spPr>
            <a:xfrm>
              <a:off x="3457925" y="5090631"/>
              <a:ext cx="1003106" cy="27006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62"/>
          <p:cNvSpPr txBox="1"/>
          <p:nvPr/>
        </p:nvSpPr>
        <p:spPr>
          <a:xfrm>
            <a:off x="4381305" y="1352928"/>
            <a:ext cx="52651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take (new) mini-batch of 32/64/128/…</a:t>
            </a:r>
            <a:endParaRPr/>
          </a:p>
        </p:txBody>
      </p:sp>
      <p:sp>
        <p:nvSpPr>
          <p:cNvPr id="630" name="Google Shape;630;p62"/>
          <p:cNvSpPr txBox="1"/>
          <p:nvPr/>
        </p:nvSpPr>
        <p:spPr>
          <a:xfrm>
            <a:off x="4362615" y="1832969"/>
            <a:ext cx="38903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forward pass: calculate loss</a:t>
            </a:r>
            <a:endParaRPr/>
          </a:p>
        </p:txBody>
      </p:sp>
      <p:cxnSp>
        <p:nvCxnSpPr>
          <p:cNvPr id="631" name="Google Shape;631;p62"/>
          <p:cNvCxnSpPr/>
          <p:nvPr/>
        </p:nvCxnSpPr>
        <p:spPr>
          <a:xfrm>
            <a:off x="9206153" y="3408546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632" name="Google Shape;632;p62"/>
          <p:cNvSpPr/>
          <p:nvPr/>
        </p:nvSpPr>
        <p:spPr>
          <a:xfrm>
            <a:off x="9752947" y="3238078"/>
            <a:ext cx="365741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33" name="Google Shape;633;p62"/>
          <p:cNvSpPr txBox="1"/>
          <p:nvPr/>
        </p:nvSpPr>
        <p:spPr>
          <a:xfrm>
            <a:off x="4350917" y="4642611"/>
            <a:ext cx="63578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backward pass: calculate gradients for params</a:t>
            </a:r>
            <a:endParaRPr/>
          </a:p>
        </p:txBody>
      </p:sp>
      <p:sp>
        <p:nvSpPr>
          <p:cNvPr id="634" name="Google Shape;634;p62"/>
          <p:cNvSpPr txBox="1"/>
          <p:nvPr/>
        </p:nvSpPr>
        <p:spPr>
          <a:xfrm>
            <a:off x="4361970" y="5136943"/>
            <a:ext cx="44221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update parameters and repeat:</a:t>
            </a:r>
            <a:endParaRPr/>
          </a:p>
        </p:txBody>
      </p:sp>
      <p:sp>
        <p:nvSpPr>
          <p:cNvPr id="635" name="Google Shape;635;p62"/>
          <p:cNvSpPr txBox="1"/>
          <p:nvPr/>
        </p:nvSpPr>
        <p:spPr>
          <a:xfrm>
            <a:off x="4689270" y="5631275"/>
            <a:ext cx="1823063" cy="3320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2221" l="-1337" r="-267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36" name="Google Shape;636;p62"/>
          <p:cNvSpPr txBox="1"/>
          <p:nvPr/>
        </p:nvSpPr>
        <p:spPr>
          <a:xfrm>
            <a:off x="7072462" y="5738091"/>
            <a:ext cx="226023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37" name="Google Shape;637;p62"/>
          <p:cNvSpPr txBox="1"/>
          <p:nvPr/>
        </p:nvSpPr>
        <p:spPr>
          <a:xfrm>
            <a:off x="7957165" y="5702760"/>
            <a:ext cx="1877181" cy="3123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1153" l="-1298" r="-25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38" name="Google Shape;638;p62"/>
          <p:cNvSpPr/>
          <p:nvPr/>
        </p:nvSpPr>
        <p:spPr>
          <a:xfrm rot="-7662321">
            <a:off x="2486806" y="4459134"/>
            <a:ext cx="1432260" cy="1227820"/>
          </a:xfrm>
          <a:custGeom>
            <a:rect b="b" l="l" r="r" t="t"/>
            <a:pathLst>
              <a:path extrusionOk="0" h="120000" w="120000">
                <a:moveTo>
                  <a:pt x="6429" y="60000"/>
                </a:moveTo>
                <a:lnTo>
                  <a:pt x="6429" y="60000"/>
                </a:lnTo>
                <a:cubicBezTo>
                  <a:pt x="6429" y="34428"/>
                  <a:pt x="25230" y="12575"/>
                  <a:pt x="50949" y="8255"/>
                </a:cubicBezTo>
                <a:cubicBezTo>
                  <a:pt x="76668" y="3934"/>
                  <a:pt x="101822" y="18402"/>
                  <a:pt x="110512" y="42515"/>
                </a:cubicBezTo>
                <a:lnTo>
                  <a:pt x="116296" y="42515"/>
                </a:lnTo>
                <a:lnTo>
                  <a:pt x="107141" y="60000"/>
                </a:lnTo>
                <a:lnTo>
                  <a:pt x="90578" y="42515"/>
                </a:lnTo>
                <a:lnTo>
                  <a:pt x="96015" y="42515"/>
                </a:lnTo>
                <a:lnTo>
                  <a:pt x="96015" y="42515"/>
                </a:lnTo>
                <a:cubicBezTo>
                  <a:pt x="87287" y="27262"/>
                  <a:pt x="68393" y="19457"/>
                  <a:pt x="50223" y="23598"/>
                </a:cubicBezTo>
                <a:cubicBezTo>
                  <a:pt x="32052" y="27738"/>
                  <a:pt x="19288" y="42758"/>
                  <a:pt x="19288" y="60000"/>
                </a:cubicBez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62"/>
          <p:cNvSpPr txBox="1"/>
          <p:nvPr/>
        </p:nvSpPr>
        <p:spPr>
          <a:xfrm>
            <a:off x="2080069" y="2873056"/>
            <a:ext cx="11912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mini-batch</a:t>
            </a:r>
            <a:endParaRPr/>
          </a:p>
        </p:txBody>
      </p:sp>
      <p:sp>
        <p:nvSpPr>
          <p:cNvPr id="640" name="Google Shape;640;p62"/>
          <p:cNvSpPr txBox="1"/>
          <p:nvPr/>
        </p:nvSpPr>
        <p:spPr>
          <a:xfrm>
            <a:off x="150504" y="276851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41" name="Google Shape;641;p62"/>
          <p:cNvSpPr txBox="1"/>
          <p:nvPr/>
        </p:nvSpPr>
        <p:spPr>
          <a:xfrm>
            <a:off x="150504" y="321910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42" name="Google Shape;642;p62"/>
          <p:cNvSpPr txBox="1"/>
          <p:nvPr/>
        </p:nvSpPr>
        <p:spPr>
          <a:xfrm>
            <a:off x="150010" y="4143772"/>
            <a:ext cx="288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/>
          </a:p>
        </p:txBody>
      </p:sp>
      <p:sp>
        <p:nvSpPr>
          <p:cNvPr id="643" name="Google Shape;643;p62"/>
          <p:cNvSpPr txBox="1"/>
          <p:nvPr/>
        </p:nvSpPr>
        <p:spPr>
          <a:xfrm>
            <a:off x="4448557" y="4143772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44" name="Google Shape;644;p62"/>
          <p:cNvSpPr txBox="1"/>
          <p:nvPr/>
        </p:nvSpPr>
        <p:spPr>
          <a:xfrm>
            <a:off x="7487543" y="4176425"/>
            <a:ext cx="449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2"/>
          <p:cNvSpPr txBox="1"/>
          <p:nvPr/>
        </p:nvSpPr>
        <p:spPr>
          <a:xfrm>
            <a:off x="8437402" y="4130998"/>
            <a:ext cx="9519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6" name="Google Shape;646;p62"/>
          <p:cNvCxnSpPr/>
          <p:nvPr/>
        </p:nvCxnSpPr>
        <p:spPr>
          <a:xfrm>
            <a:off x="1030268" y="3684233"/>
            <a:ext cx="0" cy="3953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47" name="Google Shape;647;p62"/>
          <p:cNvCxnSpPr/>
          <p:nvPr/>
        </p:nvCxnSpPr>
        <p:spPr>
          <a:xfrm>
            <a:off x="6096000" y="3436364"/>
            <a:ext cx="898819" cy="79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48" name="Google Shape;648;p62"/>
          <p:cNvSpPr/>
          <p:nvPr/>
        </p:nvSpPr>
        <p:spPr>
          <a:xfrm>
            <a:off x="27956" y="2768515"/>
            <a:ext cx="1887393" cy="1972161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1577057" y="5235933"/>
            <a:ext cx="12759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5. goto 1</a:t>
            </a:r>
            <a:endParaRPr/>
          </a:p>
        </p:txBody>
      </p:sp>
      <p:sp>
        <p:nvSpPr>
          <p:cNvPr id="650" name="Google Shape;650;p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3"/>
          <p:cNvSpPr txBox="1"/>
          <p:nvPr>
            <p:ph type="title"/>
          </p:nvPr>
        </p:nvSpPr>
        <p:spPr>
          <a:xfrm>
            <a:off x="322152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5940"/>
              <a:buFont typeface="Calibri"/>
              <a:buNone/>
            </a:pPr>
            <a:r>
              <a:rPr lang="en-US" sz="5940"/>
              <a:t>Neural Networks:</a:t>
            </a:r>
            <a:br>
              <a:rPr lang="en-US" sz="5940"/>
            </a:br>
            <a:r>
              <a:rPr lang="en-US" sz="5940"/>
              <a:t>Practical Considerations</a:t>
            </a:r>
            <a:endParaRPr/>
          </a:p>
        </p:txBody>
      </p:sp>
      <p:sp>
        <p:nvSpPr>
          <p:cNvPr id="656" name="Google Shape;656;p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CIFAR-10</a:t>
            </a:r>
            <a:endParaRPr/>
          </a:p>
        </p:txBody>
      </p:sp>
      <p:pic>
        <p:nvPicPr>
          <p:cNvPr id="89" name="Google Shape;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9450" y="1572173"/>
            <a:ext cx="5594941" cy="42444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0"/>
          <p:cNvSpPr/>
          <p:nvPr/>
        </p:nvSpPr>
        <p:spPr>
          <a:xfrm>
            <a:off x="7464056" y="5712491"/>
            <a:ext cx="43120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https://www.cs.toronto.edu/~kriz/cifar.html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0"/>
          <p:cNvSpPr txBox="1"/>
          <p:nvPr/>
        </p:nvSpPr>
        <p:spPr>
          <a:xfrm>
            <a:off x="9480550" y="2569463"/>
            <a:ext cx="171072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32x32 pixels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classes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50000 train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10000 test</a:t>
            </a:r>
            <a:endParaRPr/>
          </a:p>
        </p:txBody>
      </p:sp>
      <p:sp>
        <p:nvSpPr>
          <p:cNvPr id="92" name="Google Shape;92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Data preprocessing</a:t>
            </a:r>
            <a:endParaRPr/>
          </a:p>
        </p:txBody>
      </p:sp>
      <p:pic>
        <p:nvPicPr>
          <p:cNvPr descr="http://cs231n.github.io/assets/nn2/prepro1.jpeg" id="662" name="Google Shape;66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4877" y="1691832"/>
            <a:ext cx="8399107" cy="289203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4"/>
          <p:cNvSpPr txBox="1"/>
          <p:nvPr/>
        </p:nvSpPr>
        <p:spPr>
          <a:xfrm>
            <a:off x="7122378" y="4716728"/>
            <a:ext cx="1095748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776" r="-2944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64" name="Google Shape;664;p64"/>
          <p:cNvSpPr txBox="1"/>
          <p:nvPr/>
        </p:nvSpPr>
        <p:spPr>
          <a:xfrm>
            <a:off x="9904489" y="4717533"/>
            <a:ext cx="1095749" cy="511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65" name="Google Shape;665;p64"/>
          <p:cNvSpPr txBox="1"/>
          <p:nvPr/>
        </p:nvSpPr>
        <p:spPr>
          <a:xfrm>
            <a:off x="9758573" y="5340218"/>
            <a:ext cx="1501501" cy="60362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66" name="Google Shape;666;p64"/>
          <p:cNvSpPr/>
          <p:nvPr/>
        </p:nvSpPr>
        <p:spPr>
          <a:xfrm>
            <a:off x="0" y="6488668"/>
            <a:ext cx="2461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http://cs231n.github.io/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4"/>
          <p:cNvSpPr/>
          <p:nvPr/>
        </p:nvSpPr>
        <p:spPr>
          <a:xfrm>
            <a:off x="570617" y="2263248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560926" y="2666947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580547" y="3598831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64"/>
          <p:cNvSpPr txBox="1"/>
          <p:nvPr/>
        </p:nvSpPr>
        <p:spPr>
          <a:xfrm>
            <a:off x="224932" y="226324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71" name="Google Shape;671;p64"/>
          <p:cNvSpPr txBox="1"/>
          <p:nvPr/>
        </p:nvSpPr>
        <p:spPr>
          <a:xfrm>
            <a:off x="224932" y="271383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72" name="Google Shape;672;p64"/>
          <p:cNvSpPr txBox="1"/>
          <p:nvPr/>
        </p:nvSpPr>
        <p:spPr>
          <a:xfrm>
            <a:off x="224438" y="3638505"/>
            <a:ext cx="288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/>
          </a:p>
        </p:txBody>
      </p:sp>
      <p:cxnSp>
        <p:nvCxnSpPr>
          <p:cNvPr id="673" name="Google Shape;673;p64"/>
          <p:cNvCxnSpPr/>
          <p:nvPr/>
        </p:nvCxnSpPr>
        <p:spPr>
          <a:xfrm>
            <a:off x="1111292" y="2584392"/>
            <a:ext cx="0" cy="3953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74" name="Google Shape;674;p64"/>
          <p:cNvSpPr/>
          <p:nvPr/>
        </p:nvSpPr>
        <p:spPr>
          <a:xfrm>
            <a:off x="102384" y="2263248"/>
            <a:ext cx="1887393" cy="1972161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5"/>
          <p:cNvSpPr/>
          <p:nvPr/>
        </p:nvSpPr>
        <p:spPr>
          <a:xfrm>
            <a:off x="323473" y="2834991"/>
            <a:ext cx="3772348" cy="2355730"/>
          </a:xfrm>
          <a:prstGeom prst="rect">
            <a:avLst/>
          </a:prstGeom>
          <a:noFill/>
          <a:ln cap="flat" cmpd="sng" w="18000">
            <a:solidFill>
              <a:srgbClr val="E7122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712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1" name="Google Shape;681;p65"/>
          <p:cNvGrpSpPr/>
          <p:nvPr/>
        </p:nvGrpSpPr>
        <p:grpSpPr>
          <a:xfrm>
            <a:off x="490416" y="3290926"/>
            <a:ext cx="3340510" cy="1323664"/>
            <a:chOff x="3163586" y="3047597"/>
            <a:chExt cx="5343968" cy="2446634"/>
          </a:xfrm>
        </p:grpSpPr>
        <p:sp>
          <p:nvSpPr>
            <p:cNvPr id="682" name="Google Shape;682;p65"/>
            <p:cNvSpPr/>
            <p:nvPr/>
          </p:nvSpPr>
          <p:spPr>
            <a:xfrm rot="5400000">
              <a:off x="2182438" y="4028746"/>
              <a:ext cx="2403181" cy="440884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65"/>
            <p:cNvSpPr/>
            <p:nvPr/>
          </p:nvSpPr>
          <p:spPr>
            <a:xfrm rot="5400000">
              <a:off x="7065162" y="4051839"/>
              <a:ext cx="2403181" cy="481603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65"/>
            <p:cNvSpPr/>
            <p:nvPr/>
          </p:nvSpPr>
          <p:spPr>
            <a:xfrm rot="5400000">
              <a:off x="3318618" y="4072199"/>
              <a:ext cx="2403181" cy="440885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85" name="Google Shape;685;p65"/>
            <p:cNvCxnSpPr/>
            <p:nvPr/>
          </p:nvCxnSpPr>
          <p:spPr>
            <a:xfrm>
              <a:off x="3821917" y="4336105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686" name="Google Shape;686;p65"/>
            <p:cNvCxnSpPr/>
            <p:nvPr/>
          </p:nvCxnSpPr>
          <p:spPr>
            <a:xfrm>
              <a:off x="4889948" y="4320085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687" name="Google Shape;687;p65"/>
            <p:cNvCxnSpPr/>
            <p:nvPr/>
          </p:nvCxnSpPr>
          <p:spPr>
            <a:xfrm>
              <a:off x="7262710" y="4253923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688" name="Google Shape;688;p65"/>
          <p:cNvSpPr txBox="1"/>
          <p:nvPr/>
        </p:nvSpPr>
        <p:spPr>
          <a:xfrm>
            <a:off x="4900604" y="2529362"/>
            <a:ext cx="646180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activation function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 initialization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layers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65"/>
          <p:cNvSpPr txBox="1"/>
          <p:nvPr>
            <p:ph type="title"/>
          </p:nvPr>
        </p:nvSpPr>
        <p:spPr>
          <a:xfrm>
            <a:off x="1342094" y="409737"/>
            <a:ext cx="6996148" cy="1257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NN’s inner workings in detail</a:t>
            </a:r>
            <a:endParaRPr/>
          </a:p>
        </p:txBody>
      </p:sp>
      <p:cxnSp>
        <p:nvCxnSpPr>
          <p:cNvPr id="690" name="Google Shape;690;p65"/>
          <p:cNvCxnSpPr/>
          <p:nvPr/>
        </p:nvCxnSpPr>
        <p:spPr>
          <a:xfrm flipH="1" rot="10800000">
            <a:off x="2088447" y="3941004"/>
            <a:ext cx="636646" cy="1951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91" name="Google Shape;691;p6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Problem: Vanishing gradients</a:t>
            </a:r>
            <a:endParaRPr/>
          </a:p>
        </p:txBody>
      </p:sp>
      <p:pic>
        <p:nvPicPr>
          <p:cNvPr descr="https://upload.wikimedia.org/wikipedia/commons/d/d0/Tanh.png" id="697" name="Google Shape;69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5336" y="1485238"/>
            <a:ext cx="4473575" cy="310700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6"/>
          <p:cNvSpPr txBox="1"/>
          <p:nvPr/>
        </p:nvSpPr>
        <p:spPr>
          <a:xfrm>
            <a:off x="844376" y="2629688"/>
            <a:ext cx="2375074" cy="5250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699" name="Google Shape;699;p66"/>
          <p:cNvGrpSpPr/>
          <p:nvPr/>
        </p:nvGrpSpPr>
        <p:grpSpPr>
          <a:xfrm>
            <a:off x="2713927" y="4586370"/>
            <a:ext cx="6164864" cy="1577214"/>
            <a:chOff x="2775645" y="4915661"/>
            <a:chExt cx="6164864" cy="1577214"/>
          </a:xfrm>
        </p:grpSpPr>
        <p:sp>
          <p:nvSpPr>
            <p:cNvPr id="700" name="Google Shape;700;p66"/>
            <p:cNvSpPr/>
            <p:nvPr/>
          </p:nvSpPr>
          <p:spPr>
            <a:xfrm>
              <a:off x="5255374" y="4915661"/>
              <a:ext cx="2112235" cy="1577214"/>
            </a:xfrm>
            <a:prstGeom prst="rect">
              <a:avLst/>
            </a:prstGeom>
            <a:noFill/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1" name="Google Shape;701;p66"/>
            <p:cNvCxnSpPr/>
            <p:nvPr/>
          </p:nvCxnSpPr>
          <p:spPr>
            <a:xfrm>
              <a:off x="2775645" y="5704268"/>
              <a:ext cx="2479729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702" name="Google Shape;702;p66"/>
            <p:cNvCxnSpPr>
              <a:stCxn id="700" idx="3"/>
            </p:cNvCxnSpPr>
            <p:nvPr/>
          </p:nvCxnSpPr>
          <p:spPr>
            <a:xfrm flipH="1" rot="10800000">
              <a:off x="7367609" y="5684768"/>
              <a:ext cx="1572900" cy="1950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703" name="Google Shape;703;p66"/>
          <p:cNvSpPr/>
          <p:nvPr/>
        </p:nvSpPr>
        <p:spPr>
          <a:xfrm>
            <a:off x="5776022" y="5088847"/>
            <a:ext cx="9475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tanh</a:t>
            </a:r>
            <a:endParaRPr/>
          </a:p>
        </p:txBody>
      </p:sp>
      <p:sp>
        <p:nvSpPr>
          <p:cNvPr id="704" name="Google Shape;704;p66"/>
          <p:cNvSpPr/>
          <p:nvPr/>
        </p:nvSpPr>
        <p:spPr>
          <a:xfrm>
            <a:off x="3292211" y="4986195"/>
            <a:ext cx="6431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4</a:t>
            </a:r>
            <a:endParaRPr/>
          </a:p>
        </p:txBody>
      </p:sp>
      <p:sp>
        <p:nvSpPr>
          <p:cNvPr id="705" name="Google Shape;705;p66"/>
          <p:cNvSpPr/>
          <p:nvPr/>
        </p:nvSpPr>
        <p:spPr>
          <a:xfrm>
            <a:off x="8040860" y="4986195"/>
            <a:ext cx="630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= 1</a:t>
            </a:r>
            <a:endParaRPr/>
          </a:p>
        </p:txBody>
      </p:sp>
      <p:sp>
        <p:nvSpPr>
          <p:cNvPr id="706" name="Google Shape;706;p66"/>
          <p:cNvSpPr/>
          <p:nvPr/>
        </p:nvSpPr>
        <p:spPr>
          <a:xfrm>
            <a:off x="7833270" y="5476881"/>
            <a:ext cx="10454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dL/dz = 1</a:t>
            </a:r>
            <a:endParaRPr/>
          </a:p>
        </p:txBody>
      </p:sp>
      <p:sp>
        <p:nvSpPr>
          <p:cNvPr id="707" name="Google Shape;707;p66"/>
          <p:cNvSpPr/>
          <p:nvPr/>
        </p:nvSpPr>
        <p:spPr>
          <a:xfrm>
            <a:off x="2973369" y="5525697"/>
            <a:ext cx="1834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dL/dz * dz/dx  = ?</a:t>
            </a:r>
            <a:endParaRPr/>
          </a:p>
        </p:txBody>
      </p:sp>
      <p:sp>
        <p:nvSpPr>
          <p:cNvPr id="708" name="Google Shape;708;p66"/>
          <p:cNvSpPr/>
          <p:nvPr/>
        </p:nvSpPr>
        <p:spPr>
          <a:xfrm>
            <a:off x="8206932" y="1744293"/>
            <a:ext cx="13436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dz/dx ~= 0  !</a:t>
            </a:r>
            <a:endParaRPr/>
          </a:p>
        </p:txBody>
      </p:sp>
      <p:sp>
        <p:nvSpPr>
          <p:cNvPr id="709" name="Google Shape;709;p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Rectifier Linear Unit – ReLU</a:t>
            </a:r>
            <a:endParaRPr/>
          </a:p>
        </p:txBody>
      </p:sp>
      <p:pic>
        <p:nvPicPr>
          <p:cNvPr id="715" name="Google Shape;71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957" y="1709850"/>
            <a:ext cx="6114286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8957" y="2924231"/>
            <a:ext cx="6495238" cy="12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8957" y="4653078"/>
            <a:ext cx="7047619" cy="96190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/>
          <p:nvPr/>
        </p:nvSpPr>
        <p:spPr>
          <a:xfrm>
            <a:off x="6197196" y="4238569"/>
            <a:ext cx="44569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Rectifier Nonlinearities Improve Neural Network Acoustic Models’13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67"/>
          <p:cNvSpPr/>
          <p:nvPr/>
        </p:nvSpPr>
        <p:spPr>
          <a:xfrm>
            <a:off x="6197196" y="5661664"/>
            <a:ext cx="51566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Fast and Accurate Deep Network Learning by Exponential Linear Units (ELUs)’15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/>
          <p:nvPr/>
        </p:nvSpPr>
        <p:spPr>
          <a:xfrm>
            <a:off x="8214286" y="1311326"/>
            <a:ext cx="11224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Wikipedia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709771" y="1958172"/>
            <a:ext cx="18208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Dying neurons</a:t>
            </a:r>
            <a:endParaRPr/>
          </a:p>
        </p:txBody>
      </p:sp>
      <p:sp>
        <p:nvSpPr>
          <p:cNvPr id="722" name="Google Shape;722;p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Weight initialization</a:t>
            </a:r>
            <a:endParaRPr/>
          </a:p>
        </p:txBody>
      </p:sp>
      <p:sp>
        <p:nvSpPr>
          <p:cNvPr id="728" name="Google Shape;728;p68"/>
          <p:cNvSpPr/>
          <p:nvPr/>
        </p:nvSpPr>
        <p:spPr>
          <a:xfrm rot="5400000">
            <a:off x="2176258" y="3252274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68"/>
          <p:cNvSpPr/>
          <p:nvPr/>
        </p:nvSpPr>
        <p:spPr>
          <a:xfrm>
            <a:off x="516637" y="1815216"/>
            <a:ext cx="103236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random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width, height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        - normal, uniform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68"/>
          <p:cNvSpPr/>
          <p:nvPr/>
        </p:nvSpPr>
        <p:spPr>
          <a:xfrm rot="5400000">
            <a:off x="3748896" y="3252275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68"/>
          <p:cNvSpPr/>
          <p:nvPr/>
        </p:nvSpPr>
        <p:spPr>
          <a:xfrm rot="5400000">
            <a:off x="5344128" y="3252274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68"/>
          <p:cNvSpPr/>
          <p:nvPr/>
        </p:nvSpPr>
        <p:spPr>
          <a:xfrm rot="5400000">
            <a:off x="7017281" y="3252273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68"/>
          <p:cNvSpPr/>
          <p:nvPr/>
        </p:nvSpPr>
        <p:spPr>
          <a:xfrm rot="5400000">
            <a:off x="8530042" y="3252272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4" name="Google Shape;734;p68"/>
          <p:cNvCxnSpPr/>
          <p:nvPr/>
        </p:nvCxnSpPr>
        <p:spPr>
          <a:xfrm>
            <a:off x="3185757" y="3412778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5" name="Google Shape;735;p68"/>
          <p:cNvCxnSpPr/>
          <p:nvPr/>
        </p:nvCxnSpPr>
        <p:spPr>
          <a:xfrm>
            <a:off x="4752203" y="3384910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6" name="Google Shape;736;p68"/>
          <p:cNvCxnSpPr/>
          <p:nvPr/>
        </p:nvCxnSpPr>
        <p:spPr>
          <a:xfrm>
            <a:off x="6318649" y="3357042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37" name="Google Shape;737;p68"/>
          <p:cNvCxnSpPr/>
          <p:nvPr/>
        </p:nvCxnSpPr>
        <p:spPr>
          <a:xfrm>
            <a:off x="8031010" y="3346089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38" name="Google Shape;738;p68"/>
          <p:cNvSpPr/>
          <p:nvPr/>
        </p:nvSpPr>
        <p:spPr>
          <a:xfrm>
            <a:off x="1266775" y="2681258"/>
            <a:ext cx="509556" cy="1358890"/>
          </a:xfrm>
          <a:prstGeom prst="rect">
            <a:avLst/>
          </a:prstGeom>
          <a:solidFill>
            <a:srgbClr val="D8D8D8"/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9" name="Google Shape;739;p68"/>
          <p:cNvCxnSpPr/>
          <p:nvPr/>
        </p:nvCxnSpPr>
        <p:spPr>
          <a:xfrm>
            <a:off x="1859553" y="3377812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40" name="Google Shape;740;p68"/>
          <p:cNvSpPr txBox="1"/>
          <p:nvPr/>
        </p:nvSpPr>
        <p:spPr>
          <a:xfrm>
            <a:off x="838200" y="4852780"/>
            <a:ext cx="109482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Layers increase or decrease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exponentially,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we have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~a</a:t>
            </a:r>
            <a:r>
              <a:rPr baseline="30000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 the end of NN =&gt; unstable, non-converging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How to choose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that weights are of ~same scale?</a:t>
            </a:r>
            <a:endParaRPr/>
          </a:p>
        </p:txBody>
      </p:sp>
      <p:sp>
        <p:nvSpPr>
          <p:cNvPr id="741" name="Google Shape;741;p68"/>
          <p:cNvSpPr/>
          <p:nvPr/>
        </p:nvSpPr>
        <p:spPr>
          <a:xfrm>
            <a:off x="1377874" y="4250860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742" name="Google Shape;742;p68"/>
          <p:cNvSpPr/>
          <p:nvPr/>
        </p:nvSpPr>
        <p:spPr>
          <a:xfrm>
            <a:off x="2578247" y="4250860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43" name="Google Shape;743;p68"/>
          <p:cNvSpPr/>
          <p:nvPr/>
        </p:nvSpPr>
        <p:spPr>
          <a:xfrm>
            <a:off x="4261175" y="4250860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44" name="Google Shape;744;p68"/>
          <p:cNvSpPr/>
          <p:nvPr/>
        </p:nvSpPr>
        <p:spPr>
          <a:xfrm>
            <a:off x="5935750" y="4250860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45" name="Google Shape;745;p68"/>
          <p:cNvSpPr/>
          <p:nvPr/>
        </p:nvSpPr>
        <p:spPr>
          <a:xfrm>
            <a:off x="7610325" y="4250860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46" name="Google Shape;746;p68"/>
          <p:cNvSpPr/>
          <p:nvPr/>
        </p:nvSpPr>
        <p:spPr>
          <a:xfrm>
            <a:off x="9121664" y="4226898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47" name="Google Shape;747;p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Xavier initialization</a:t>
            </a:r>
            <a:endParaRPr/>
          </a:p>
        </p:txBody>
      </p:sp>
      <p:sp>
        <p:nvSpPr>
          <p:cNvPr id="753" name="Google Shape;753;p69"/>
          <p:cNvSpPr/>
          <p:nvPr/>
        </p:nvSpPr>
        <p:spPr>
          <a:xfrm>
            <a:off x="3463306" y="1563305"/>
            <a:ext cx="6096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sqrt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in_num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random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in_num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out_num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69"/>
          <p:cNvSpPr/>
          <p:nvPr/>
        </p:nvSpPr>
        <p:spPr>
          <a:xfrm rot="5400000">
            <a:off x="2278052" y="3393191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69"/>
          <p:cNvSpPr/>
          <p:nvPr/>
        </p:nvSpPr>
        <p:spPr>
          <a:xfrm rot="5400000">
            <a:off x="3850690" y="3393192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69"/>
          <p:cNvSpPr/>
          <p:nvPr/>
        </p:nvSpPr>
        <p:spPr>
          <a:xfrm rot="5400000">
            <a:off x="5445922" y="3393191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69"/>
          <p:cNvSpPr/>
          <p:nvPr/>
        </p:nvSpPr>
        <p:spPr>
          <a:xfrm rot="5400000">
            <a:off x="7119075" y="3393190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69"/>
          <p:cNvSpPr/>
          <p:nvPr/>
        </p:nvSpPr>
        <p:spPr>
          <a:xfrm rot="5400000">
            <a:off x="8631836" y="3393189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9" name="Google Shape;759;p69"/>
          <p:cNvCxnSpPr/>
          <p:nvPr/>
        </p:nvCxnSpPr>
        <p:spPr>
          <a:xfrm>
            <a:off x="3287551" y="3553695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0" name="Google Shape;760;p69"/>
          <p:cNvCxnSpPr/>
          <p:nvPr/>
        </p:nvCxnSpPr>
        <p:spPr>
          <a:xfrm>
            <a:off x="4853997" y="3525827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1" name="Google Shape;761;p69"/>
          <p:cNvCxnSpPr/>
          <p:nvPr/>
        </p:nvCxnSpPr>
        <p:spPr>
          <a:xfrm>
            <a:off x="6420443" y="3497959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62" name="Google Shape;762;p69"/>
          <p:cNvCxnSpPr/>
          <p:nvPr/>
        </p:nvCxnSpPr>
        <p:spPr>
          <a:xfrm>
            <a:off x="8132804" y="3487006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3" name="Google Shape;763;p69"/>
          <p:cNvSpPr/>
          <p:nvPr/>
        </p:nvSpPr>
        <p:spPr>
          <a:xfrm>
            <a:off x="1368569" y="2822175"/>
            <a:ext cx="509556" cy="1358890"/>
          </a:xfrm>
          <a:prstGeom prst="rect">
            <a:avLst/>
          </a:prstGeom>
          <a:solidFill>
            <a:srgbClr val="D8D8D8"/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69"/>
          <p:cNvCxnSpPr/>
          <p:nvPr/>
        </p:nvCxnSpPr>
        <p:spPr>
          <a:xfrm>
            <a:off x="1961347" y="3518729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65" name="Google Shape;765;p69"/>
          <p:cNvSpPr/>
          <p:nvPr/>
        </p:nvSpPr>
        <p:spPr>
          <a:xfrm>
            <a:off x="714028" y="5458306"/>
            <a:ext cx="80580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Understanding the difficulty of training deep feedforward neural networks’10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1492494" y="4226908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767" name="Google Shape;767;p69"/>
          <p:cNvSpPr/>
          <p:nvPr/>
        </p:nvSpPr>
        <p:spPr>
          <a:xfrm>
            <a:off x="2692867" y="4226908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68" name="Google Shape;768;p69"/>
          <p:cNvSpPr/>
          <p:nvPr/>
        </p:nvSpPr>
        <p:spPr>
          <a:xfrm>
            <a:off x="4375795" y="4226908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69" name="Google Shape;769;p69"/>
          <p:cNvSpPr/>
          <p:nvPr/>
        </p:nvSpPr>
        <p:spPr>
          <a:xfrm>
            <a:off x="5887134" y="4226908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70" name="Google Shape;770;p69"/>
          <p:cNvSpPr/>
          <p:nvPr/>
        </p:nvSpPr>
        <p:spPr>
          <a:xfrm>
            <a:off x="7561709" y="4226908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71" name="Google Shape;771;p69"/>
          <p:cNvSpPr/>
          <p:nvPr/>
        </p:nvSpPr>
        <p:spPr>
          <a:xfrm>
            <a:off x="9057987" y="4213657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772" name="Google Shape;772;p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He initialization</a:t>
            </a:r>
            <a:endParaRPr/>
          </a:p>
        </p:txBody>
      </p:sp>
      <p:sp>
        <p:nvSpPr>
          <p:cNvPr id="778" name="Google Shape;778;p70"/>
          <p:cNvSpPr/>
          <p:nvPr/>
        </p:nvSpPr>
        <p:spPr>
          <a:xfrm>
            <a:off x="3463306" y="156330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sqrt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in_num / </a:t>
            </a: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random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in_num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out_num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70"/>
          <p:cNvSpPr/>
          <p:nvPr/>
        </p:nvSpPr>
        <p:spPr>
          <a:xfrm rot="5400000">
            <a:off x="2278052" y="3393191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70"/>
          <p:cNvSpPr/>
          <p:nvPr/>
        </p:nvSpPr>
        <p:spPr>
          <a:xfrm rot="5400000">
            <a:off x="3850690" y="3393192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70"/>
          <p:cNvSpPr/>
          <p:nvPr/>
        </p:nvSpPr>
        <p:spPr>
          <a:xfrm rot="5400000">
            <a:off x="5445922" y="3393191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70"/>
          <p:cNvSpPr/>
          <p:nvPr/>
        </p:nvSpPr>
        <p:spPr>
          <a:xfrm rot="5400000">
            <a:off x="7119075" y="3393190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70"/>
          <p:cNvSpPr/>
          <p:nvPr/>
        </p:nvSpPr>
        <p:spPr>
          <a:xfrm rot="5400000">
            <a:off x="8654429" y="3393189"/>
            <a:ext cx="1300155" cy="275596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70"/>
          <p:cNvSpPr/>
          <p:nvPr/>
        </p:nvSpPr>
        <p:spPr>
          <a:xfrm>
            <a:off x="1368569" y="2822175"/>
            <a:ext cx="509556" cy="1358890"/>
          </a:xfrm>
          <a:prstGeom prst="rect">
            <a:avLst/>
          </a:prstGeom>
          <a:solidFill>
            <a:srgbClr val="D8D8D8"/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5" name="Google Shape;785;p70"/>
          <p:cNvCxnSpPr/>
          <p:nvPr/>
        </p:nvCxnSpPr>
        <p:spPr>
          <a:xfrm>
            <a:off x="1961347" y="3518729"/>
            <a:ext cx="73152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86" name="Google Shape;786;p70"/>
          <p:cNvSpPr/>
          <p:nvPr/>
        </p:nvSpPr>
        <p:spPr>
          <a:xfrm rot="5400000">
            <a:off x="3061888" y="3401147"/>
            <a:ext cx="1300155" cy="275597"/>
          </a:xfrm>
          <a:prstGeom prst="rect">
            <a:avLst/>
          </a:prstGeom>
          <a:solidFill>
            <a:srgbClr val="FBE4D4"/>
          </a:solidFill>
          <a:ln cap="flat" cmpd="sng" w="360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0"/>
          <p:cNvSpPr/>
          <p:nvPr/>
        </p:nvSpPr>
        <p:spPr>
          <a:xfrm rot="5400000">
            <a:off x="4633747" y="3401146"/>
            <a:ext cx="1300155" cy="275597"/>
          </a:xfrm>
          <a:prstGeom prst="rect">
            <a:avLst/>
          </a:prstGeom>
          <a:solidFill>
            <a:srgbClr val="FBE4D4"/>
          </a:solidFill>
          <a:ln cap="flat" cmpd="sng" w="360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70"/>
          <p:cNvSpPr/>
          <p:nvPr/>
        </p:nvSpPr>
        <p:spPr>
          <a:xfrm rot="5400000">
            <a:off x="6205606" y="3401145"/>
            <a:ext cx="1300155" cy="275597"/>
          </a:xfrm>
          <a:prstGeom prst="rect">
            <a:avLst/>
          </a:prstGeom>
          <a:solidFill>
            <a:srgbClr val="FBE4D4"/>
          </a:solidFill>
          <a:ln cap="flat" cmpd="sng" w="360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70"/>
          <p:cNvSpPr/>
          <p:nvPr/>
        </p:nvSpPr>
        <p:spPr>
          <a:xfrm rot="5400000">
            <a:off x="7843035" y="3393188"/>
            <a:ext cx="1300155" cy="275597"/>
          </a:xfrm>
          <a:prstGeom prst="rect">
            <a:avLst/>
          </a:prstGeom>
          <a:solidFill>
            <a:srgbClr val="FBE4D4"/>
          </a:solidFill>
          <a:ln cap="flat" cmpd="sng" w="360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0" name="Google Shape;790;p70"/>
          <p:cNvCxnSpPr/>
          <p:nvPr/>
        </p:nvCxnSpPr>
        <p:spPr>
          <a:xfrm>
            <a:off x="3118245" y="3491398"/>
            <a:ext cx="345061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91" name="Google Shape;791;p70"/>
          <p:cNvCxnSpPr/>
          <p:nvPr/>
        </p:nvCxnSpPr>
        <p:spPr>
          <a:xfrm>
            <a:off x="3978234" y="3491398"/>
            <a:ext cx="216592" cy="10222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92" name="Google Shape;792;p70"/>
          <p:cNvCxnSpPr/>
          <p:nvPr/>
        </p:nvCxnSpPr>
        <p:spPr>
          <a:xfrm>
            <a:off x="4806709" y="3501620"/>
            <a:ext cx="216592" cy="10222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93" name="Google Shape;793;p70"/>
          <p:cNvCxnSpPr/>
          <p:nvPr/>
        </p:nvCxnSpPr>
        <p:spPr>
          <a:xfrm>
            <a:off x="5635184" y="3511842"/>
            <a:ext cx="216592" cy="10222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94" name="Google Shape;794;p70"/>
          <p:cNvCxnSpPr/>
          <p:nvPr/>
        </p:nvCxnSpPr>
        <p:spPr>
          <a:xfrm>
            <a:off x="6381352" y="3522744"/>
            <a:ext cx="216592" cy="10222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95" name="Google Shape;795;p70"/>
          <p:cNvCxnSpPr/>
          <p:nvPr/>
        </p:nvCxnSpPr>
        <p:spPr>
          <a:xfrm>
            <a:off x="7190581" y="3522744"/>
            <a:ext cx="216592" cy="10222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96" name="Google Shape;796;p70"/>
          <p:cNvCxnSpPr/>
          <p:nvPr/>
        </p:nvCxnSpPr>
        <p:spPr>
          <a:xfrm>
            <a:off x="7999810" y="3522744"/>
            <a:ext cx="216592" cy="10222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797" name="Google Shape;797;p70"/>
          <p:cNvCxnSpPr/>
          <p:nvPr/>
        </p:nvCxnSpPr>
        <p:spPr>
          <a:xfrm>
            <a:off x="8809039" y="3522744"/>
            <a:ext cx="216592" cy="10222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98" name="Google Shape;798;p70"/>
          <p:cNvSpPr/>
          <p:nvPr/>
        </p:nvSpPr>
        <p:spPr>
          <a:xfrm>
            <a:off x="23573" y="6439726"/>
            <a:ext cx="7383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Delving Deep into Rectifiers: Surpassing Human-Level Performance on ImageNet Classification’15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70"/>
          <p:cNvSpPr/>
          <p:nvPr/>
        </p:nvSpPr>
        <p:spPr>
          <a:xfrm>
            <a:off x="1492494" y="4226908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800" name="Google Shape;800;p70"/>
          <p:cNvSpPr/>
          <p:nvPr/>
        </p:nvSpPr>
        <p:spPr>
          <a:xfrm>
            <a:off x="2692867" y="4226908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801" name="Google Shape;801;p70"/>
          <p:cNvSpPr/>
          <p:nvPr/>
        </p:nvSpPr>
        <p:spPr>
          <a:xfrm>
            <a:off x="4375795" y="4226908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802" name="Google Shape;802;p70"/>
          <p:cNvSpPr/>
          <p:nvPr/>
        </p:nvSpPr>
        <p:spPr>
          <a:xfrm>
            <a:off x="5920646" y="4217986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803" name="Google Shape;803;p70"/>
          <p:cNvSpPr/>
          <p:nvPr/>
        </p:nvSpPr>
        <p:spPr>
          <a:xfrm>
            <a:off x="7537104" y="4217986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804" name="Google Shape;804;p70"/>
          <p:cNvSpPr/>
          <p:nvPr/>
        </p:nvSpPr>
        <p:spPr>
          <a:xfrm>
            <a:off x="9083933" y="4217986"/>
            <a:ext cx="4411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805" name="Google Shape;805;p70"/>
          <p:cNvSpPr/>
          <p:nvPr/>
        </p:nvSpPr>
        <p:spPr>
          <a:xfrm>
            <a:off x="3269584" y="4479703"/>
            <a:ext cx="9257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Problem: Overfitting</a:t>
            </a:r>
            <a:endParaRPr/>
          </a:p>
        </p:txBody>
      </p:sp>
      <p:pic>
        <p:nvPicPr>
          <p:cNvPr id="812" name="Google Shape;81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527" y="1458001"/>
            <a:ext cx="7997471" cy="4202592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Problem: Overfitting</a:t>
            </a:r>
            <a:endParaRPr/>
          </a:p>
        </p:txBody>
      </p:sp>
      <p:sp>
        <p:nvSpPr>
          <p:cNvPr id="819" name="Google Shape;819;p73"/>
          <p:cNvSpPr txBox="1"/>
          <p:nvPr>
            <p:ph idx="12" type="sldNum"/>
          </p:nvPr>
        </p:nvSpPr>
        <p:spPr>
          <a:xfrm>
            <a:off x="8610600" y="63103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underfitting and overfitting" id="820" name="Google Shape;8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73916"/>
            <a:ext cx="10515600" cy="365475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3"/>
          <p:cNvSpPr/>
          <p:nvPr/>
        </p:nvSpPr>
        <p:spPr>
          <a:xfrm>
            <a:off x="6519131" y="5828671"/>
            <a:ext cx="50688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(What do we already know about fighting o/f?)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Problem: Overfitting - detection</a:t>
            </a:r>
            <a:endParaRPr/>
          </a:p>
        </p:txBody>
      </p:sp>
      <p:pic>
        <p:nvPicPr>
          <p:cNvPr id="827" name="Google Shape;82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459" y="1910063"/>
            <a:ext cx="3820886" cy="382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7545" y="1910063"/>
            <a:ext cx="5175014" cy="382088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4"/>
          <p:cNvSpPr/>
          <p:nvPr/>
        </p:nvSpPr>
        <p:spPr>
          <a:xfrm>
            <a:off x="9339575" y="2845669"/>
            <a:ext cx="14627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data</a:t>
            </a:r>
            <a:endParaRPr/>
          </a:p>
        </p:txBody>
      </p:sp>
      <p:sp>
        <p:nvSpPr>
          <p:cNvPr id="830" name="Google Shape;830;p74"/>
          <p:cNvSpPr/>
          <p:nvPr/>
        </p:nvSpPr>
        <p:spPr>
          <a:xfrm>
            <a:off x="9707688" y="4325377"/>
            <a:ext cx="15914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data</a:t>
            </a:r>
            <a:endParaRPr/>
          </a:p>
        </p:txBody>
      </p:sp>
      <p:sp>
        <p:nvSpPr>
          <p:cNvPr id="831" name="Google Shape;831;p74"/>
          <p:cNvSpPr/>
          <p:nvPr/>
        </p:nvSpPr>
        <p:spPr>
          <a:xfrm>
            <a:off x="8820674" y="5469339"/>
            <a:ext cx="28003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complexity</a:t>
            </a:r>
            <a:endParaRPr/>
          </a:p>
        </p:txBody>
      </p:sp>
      <p:sp>
        <p:nvSpPr>
          <p:cNvPr id="832" name="Google Shape;832;p74"/>
          <p:cNvSpPr/>
          <p:nvPr/>
        </p:nvSpPr>
        <p:spPr>
          <a:xfrm>
            <a:off x="4991120" y="1496702"/>
            <a:ext cx="14532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/>
          </a:p>
        </p:txBody>
      </p:sp>
      <p:sp>
        <p:nvSpPr>
          <p:cNvPr id="833" name="Google Shape;833;p74"/>
          <p:cNvSpPr txBox="1"/>
          <p:nvPr>
            <p:ph idx="12" type="sldNum"/>
          </p:nvPr>
        </p:nvSpPr>
        <p:spPr>
          <a:xfrm>
            <a:off x="8610600" y="63103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/>
          <p:nvPr>
            <p:ph type="title"/>
          </p:nvPr>
        </p:nvSpPr>
        <p:spPr>
          <a:xfrm>
            <a:off x="358078" y="433810"/>
            <a:ext cx="81343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Linear to non-linear classifier</a:t>
            </a:r>
            <a:endParaRPr/>
          </a:p>
        </p:txBody>
      </p:sp>
      <p:sp>
        <p:nvSpPr>
          <p:cNvPr id="99" name="Google Shape;99;p31"/>
          <p:cNvSpPr txBox="1"/>
          <p:nvPr/>
        </p:nvSpPr>
        <p:spPr>
          <a:xfrm>
            <a:off x="319596" y="1690688"/>
            <a:ext cx="107064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31"/>
          <p:cNvGrpSpPr/>
          <p:nvPr/>
        </p:nvGrpSpPr>
        <p:grpSpPr>
          <a:xfrm>
            <a:off x="3407309" y="2107560"/>
            <a:ext cx="2767859" cy="1545460"/>
            <a:chOff x="5638999" y="1337808"/>
            <a:chExt cx="2767859" cy="1545460"/>
          </a:xfrm>
        </p:grpSpPr>
        <p:sp>
          <p:nvSpPr>
            <p:cNvPr id="101" name="Google Shape;101;p31"/>
            <p:cNvSpPr txBox="1"/>
            <p:nvPr/>
          </p:nvSpPr>
          <p:spPr>
            <a:xfrm>
              <a:off x="5657858" y="1337808"/>
              <a:ext cx="36457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x</a:t>
              </a:r>
              <a:endParaRPr i="1" sz="1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02" name="Google Shape;102;p31"/>
            <p:cNvSpPr txBox="1"/>
            <p:nvPr/>
          </p:nvSpPr>
          <p:spPr>
            <a:xfrm>
              <a:off x="5638999" y="1910483"/>
              <a:ext cx="38343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w</a:t>
              </a:r>
              <a:endParaRPr/>
            </a:p>
          </p:txBody>
        </p:sp>
        <p:sp>
          <p:nvSpPr>
            <p:cNvPr id="103" name="Google Shape;103;p31"/>
            <p:cNvSpPr txBox="1"/>
            <p:nvPr/>
          </p:nvSpPr>
          <p:spPr>
            <a:xfrm>
              <a:off x="5687701" y="2483158"/>
              <a:ext cx="3347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b</a:t>
              </a:r>
              <a:endParaRPr/>
            </a:p>
          </p:txBody>
        </p:sp>
        <p:cxnSp>
          <p:nvCxnSpPr>
            <p:cNvPr id="104" name="Google Shape;104;p31"/>
            <p:cNvCxnSpPr>
              <a:stCxn id="101" idx="3"/>
              <a:endCxn id="105" idx="1"/>
            </p:cNvCxnSpPr>
            <p:nvPr/>
          </p:nvCxnSpPr>
          <p:spPr>
            <a:xfrm>
              <a:off x="6022437" y="1537863"/>
              <a:ext cx="634500" cy="587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cxnSp>
          <p:nvCxnSpPr>
            <p:cNvPr id="106" name="Google Shape;106;p31"/>
            <p:cNvCxnSpPr>
              <a:stCxn id="103" idx="3"/>
              <a:endCxn id="105" idx="1"/>
            </p:cNvCxnSpPr>
            <p:nvPr/>
          </p:nvCxnSpPr>
          <p:spPr>
            <a:xfrm flipH="1" rot="10800000">
              <a:off x="6022437" y="2125513"/>
              <a:ext cx="634500" cy="557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cxnSp>
          <p:nvCxnSpPr>
            <p:cNvPr id="107" name="Google Shape;107;p31"/>
            <p:cNvCxnSpPr>
              <a:stCxn id="102" idx="3"/>
              <a:endCxn id="105" idx="1"/>
            </p:cNvCxnSpPr>
            <p:nvPr/>
          </p:nvCxnSpPr>
          <p:spPr>
            <a:xfrm>
              <a:off x="6022437" y="2110538"/>
              <a:ext cx="634500" cy="15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sp>
          <p:nvSpPr>
            <p:cNvPr id="105" name="Google Shape;105;p31"/>
            <p:cNvSpPr txBox="1"/>
            <p:nvPr/>
          </p:nvSpPr>
          <p:spPr>
            <a:xfrm>
              <a:off x="6656943" y="1935054"/>
              <a:ext cx="1749915" cy="38113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108" name="Google Shape;108;p31"/>
          <p:cNvGrpSpPr/>
          <p:nvPr/>
        </p:nvGrpSpPr>
        <p:grpSpPr>
          <a:xfrm>
            <a:off x="6175168" y="2704806"/>
            <a:ext cx="1486153" cy="369332"/>
            <a:chOff x="8632185" y="1935054"/>
            <a:chExt cx="1864666" cy="369332"/>
          </a:xfrm>
        </p:grpSpPr>
        <p:cxnSp>
          <p:nvCxnSpPr>
            <p:cNvPr id="109" name="Google Shape;109;p31"/>
            <p:cNvCxnSpPr>
              <a:stCxn id="105" idx="3"/>
            </p:cNvCxnSpPr>
            <p:nvPr/>
          </p:nvCxnSpPr>
          <p:spPr>
            <a:xfrm flipH="1" rot="10800000">
              <a:off x="8632185" y="2119619"/>
              <a:ext cx="278100" cy="6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sp>
          <p:nvSpPr>
            <p:cNvPr id="110" name="Google Shape;110;p31"/>
            <p:cNvSpPr txBox="1"/>
            <p:nvPr/>
          </p:nvSpPr>
          <p:spPr>
            <a:xfrm>
              <a:off x="8910423" y="1935054"/>
              <a:ext cx="1586428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11289" l="0" r="0" t="0"/>
              </a:stretch>
            </a:blip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111" name="Google Shape;111;p31"/>
          <p:cNvGrpSpPr/>
          <p:nvPr/>
        </p:nvGrpSpPr>
        <p:grpSpPr>
          <a:xfrm>
            <a:off x="7661318" y="2704807"/>
            <a:ext cx="1282288" cy="369332"/>
            <a:chOff x="11143617" y="1830544"/>
            <a:chExt cx="1436617" cy="386497"/>
          </a:xfrm>
        </p:grpSpPr>
        <p:cxnSp>
          <p:nvCxnSpPr>
            <p:cNvPr id="112" name="Google Shape;112;p31"/>
            <p:cNvCxnSpPr/>
            <p:nvPr/>
          </p:nvCxnSpPr>
          <p:spPr>
            <a:xfrm>
              <a:off x="11143617" y="2023791"/>
              <a:ext cx="249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sp>
          <p:nvSpPr>
            <p:cNvPr id="113" name="Google Shape;113;p31"/>
            <p:cNvSpPr txBox="1"/>
            <p:nvPr/>
          </p:nvSpPr>
          <p:spPr>
            <a:xfrm>
              <a:off x="11393507" y="1830544"/>
              <a:ext cx="1186727" cy="38649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1289" l="0" r="0" t="0"/>
              </a:stretch>
            </a:blip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sp>
        <p:nvSpPr>
          <p:cNvPr id="114" name="Google Shape;114;p31"/>
          <p:cNvSpPr txBox="1"/>
          <p:nvPr/>
        </p:nvSpPr>
        <p:spPr>
          <a:xfrm>
            <a:off x="417250" y="2689771"/>
            <a:ext cx="22988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weights (params)</a:t>
            </a:r>
            <a:endParaRPr/>
          </a:p>
        </p:txBody>
      </p:sp>
      <p:sp>
        <p:nvSpPr>
          <p:cNvPr id="115" name="Google Shape;115;p31"/>
          <p:cNvSpPr txBox="1"/>
          <p:nvPr/>
        </p:nvSpPr>
        <p:spPr>
          <a:xfrm>
            <a:off x="417241" y="3252910"/>
            <a:ext cx="22988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bias</a:t>
            </a:r>
            <a:endParaRPr/>
          </a:p>
        </p:txBody>
      </p:sp>
      <p:sp>
        <p:nvSpPr>
          <p:cNvPr id="116" name="Google Shape;116;p31"/>
          <p:cNvSpPr txBox="1"/>
          <p:nvPr/>
        </p:nvSpPr>
        <p:spPr>
          <a:xfrm>
            <a:off x="417241" y="2107560"/>
            <a:ext cx="22988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input features</a:t>
            </a:r>
            <a:endParaRPr/>
          </a:p>
        </p:txBody>
      </p:sp>
      <p:sp>
        <p:nvSpPr>
          <p:cNvPr id="117" name="Google Shape;117;p31"/>
          <p:cNvSpPr txBox="1"/>
          <p:nvPr/>
        </p:nvSpPr>
        <p:spPr>
          <a:xfrm>
            <a:off x="5879719" y="4083565"/>
            <a:ext cx="15686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non-linear activation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function</a:t>
            </a:r>
            <a:endParaRPr/>
          </a:p>
        </p:txBody>
      </p:sp>
      <p:cxnSp>
        <p:nvCxnSpPr>
          <p:cNvPr id="118" name="Google Shape;118;p31"/>
          <p:cNvCxnSpPr>
            <a:stCxn id="117" idx="0"/>
          </p:cNvCxnSpPr>
          <p:nvPr/>
        </p:nvCxnSpPr>
        <p:spPr>
          <a:xfrm flipH="1" rot="10800000">
            <a:off x="6664042" y="3284965"/>
            <a:ext cx="365100" cy="79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19" name="Google Shape;119;p31"/>
          <p:cNvSpPr txBox="1"/>
          <p:nvPr/>
        </p:nvSpPr>
        <p:spPr>
          <a:xfrm>
            <a:off x="8373246" y="4238081"/>
            <a:ext cx="18277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Loss function</a:t>
            </a:r>
            <a:endParaRPr/>
          </a:p>
        </p:txBody>
      </p:sp>
      <p:cxnSp>
        <p:nvCxnSpPr>
          <p:cNvPr id="120" name="Google Shape;120;p31"/>
          <p:cNvCxnSpPr>
            <a:stCxn id="119" idx="0"/>
          </p:cNvCxnSpPr>
          <p:nvPr/>
        </p:nvCxnSpPr>
        <p:spPr>
          <a:xfrm rot="10800000">
            <a:off x="8689533" y="3239081"/>
            <a:ext cx="597600" cy="99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121" name="Google Shape;121;p31"/>
          <p:cNvSpPr txBox="1"/>
          <p:nvPr/>
        </p:nvSpPr>
        <p:spPr>
          <a:xfrm>
            <a:off x="8225434" y="5036757"/>
            <a:ext cx="3310457" cy="70352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Dropout: special regularization case</a:t>
            </a:r>
            <a:endParaRPr/>
          </a:p>
        </p:txBody>
      </p:sp>
      <p:pic>
        <p:nvPicPr>
          <p:cNvPr id="839" name="Google Shape;83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017" y="1330260"/>
            <a:ext cx="5268502" cy="2763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0" name="Google Shape;840;p75"/>
          <p:cNvGrpSpPr/>
          <p:nvPr/>
        </p:nvGrpSpPr>
        <p:grpSpPr>
          <a:xfrm>
            <a:off x="2495704" y="4144929"/>
            <a:ext cx="6338070" cy="1366848"/>
            <a:chOff x="3997469" y="4470901"/>
            <a:chExt cx="4613021" cy="1366848"/>
          </a:xfrm>
        </p:grpSpPr>
        <p:sp>
          <p:nvSpPr>
            <p:cNvPr id="841" name="Google Shape;841;p75"/>
            <p:cNvSpPr/>
            <p:nvPr/>
          </p:nvSpPr>
          <p:spPr>
            <a:xfrm rot="5400000">
              <a:off x="4906952" y="5041917"/>
              <a:ext cx="1300155" cy="275596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75"/>
            <p:cNvSpPr/>
            <p:nvPr/>
          </p:nvSpPr>
          <p:spPr>
            <a:xfrm rot="5400000">
              <a:off x="7822615" y="5049874"/>
              <a:ext cx="1300155" cy="275596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75"/>
            <p:cNvSpPr/>
            <p:nvPr/>
          </p:nvSpPr>
          <p:spPr>
            <a:xfrm>
              <a:off x="3997469" y="4470901"/>
              <a:ext cx="509556" cy="1358890"/>
            </a:xfrm>
            <a:prstGeom prst="rect">
              <a:avLst/>
            </a:prstGeom>
            <a:solidFill>
              <a:srgbClr val="D8D8D8"/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44" name="Google Shape;844;p75"/>
            <p:cNvCxnSpPr/>
            <p:nvPr/>
          </p:nvCxnSpPr>
          <p:spPr>
            <a:xfrm>
              <a:off x="4590247" y="5167455"/>
              <a:ext cx="731520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845" name="Google Shape;845;p75"/>
            <p:cNvSpPr/>
            <p:nvPr/>
          </p:nvSpPr>
          <p:spPr>
            <a:xfrm rot="5400000">
              <a:off x="5690788" y="5049873"/>
              <a:ext cx="1300155" cy="275597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46" name="Google Shape;846;p75"/>
            <p:cNvCxnSpPr/>
            <p:nvPr/>
          </p:nvCxnSpPr>
          <p:spPr>
            <a:xfrm>
              <a:off x="5747145" y="5140124"/>
              <a:ext cx="34506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847" name="Google Shape;847;p75"/>
            <p:cNvCxnSpPr/>
            <p:nvPr/>
          </p:nvCxnSpPr>
          <p:spPr>
            <a:xfrm>
              <a:off x="6607134" y="5140124"/>
              <a:ext cx="37469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848" name="Google Shape;848;p75"/>
            <p:cNvSpPr/>
            <p:nvPr/>
          </p:nvSpPr>
          <p:spPr>
            <a:xfrm rot="5400000">
              <a:off x="6727445" y="5049873"/>
              <a:ext cx="1300155" cy="275597"/>
            </a:xfrm>
            <a:prstGeom prst="rect">
              <a:avLst/>
            </a:prstGeom>
            <a:solidFill>
              <a:srgbClr val="E1EFD8"/>
            </a:solidFill>
            <a:ln cap="flat" cmpd="sng" w="360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49" name="Google Shape;849;p75"/>
            <p:cNvCxnSpPr/>
            <p:nvPr/>
          </p:nvCxnSpPr>
          <p:spPr>
            <a:xfrm>
              <a:off x="7759659" y="5157289"/>
              <a:ext cx="29943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850" name="Google Shape;850;p75"/>
          <p:cNvSpPr/>
          <p:nvPr/>
        </p:nvSpPr>
        <p:spPr>
          <a:xfrm>
            <a:off x="2660450" y="5664932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851" name="Google Shape;851;p75"/>
          <p:cNvSpPr/>
          <p:nvPr/>
        </p:nvSpPr>
        <p:spPr>
          <a:xfrm>
            <a:off x="4386633" y="5664932"/>
            <a:ext cx="5036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852" name="Google Shape;852;p75"/>
          <p:cNvSpPr/>
          <p:nvPr/>
        </p:nvSpPr>
        <p:spPr>
          <a:xfrm>
            <a:off x="5327463" y="5643683"/>
            <a:ext cx="9257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75"/>
          <p:cNvSpPr/>
          <p:nvPr/>
        </p:nvSpPr>
        <p:spPr>
          <a:xfrm>
            <a:off x="6438340" y="5654544"/>
            <a:ext cx="14019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endParaRPr/>
          </a:p>
        </p:txBody>
      </p:sp>
      <p:sp>
        <p:nvSpPr>
          <p:cNvPr id="854" name="Google Shape;854;p75"/>
          <p:cNvSpPr/>
          <p:nvPr/>
        </p:nvSpPr>
        <p:spPr>
          <a:xfrm>
            <a:off x="8392614" y="5664932"/>
            <a:ext cx="5036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855" name="Google Shape;855;p75"/>
          <p:cNvSpPr/>
          <p:nvPr/>
        </p:nvSpPr>
        <p:spPr>
          <a:xfrm>
            <a:off x="6799004" y="1668408"/>
            <a:ext cx="512551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a coin and kill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half of neurons during training!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 0.25, or 0.33, and don’t kill but set output to 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time: set output to x0.5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 x0.25, or x0.33)</a:t>
            </a:r>
            <a:endParaRPr/>
          </a:p>
        </p:txBody>
      </p:sp>
      <p:sp>
        <p:nvSpPr>
          <p:cNvPr id="856" name="Google Shape;856;p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So far:</a:t>
            </a:r>
            <a:endParaRPr/>
          </a:p>
        </p:txBody>
      </p:sp>
      <p:sp>
        <p:nvSpPr>
          <p:cNvPr id="862" name="Google Shape;862;p7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None/>
            </a:pPr>
            <a:r>
              <a:rPr lang="en-US" sz="3600"/>
              <a:t>- Activations: start with ReLU</a:t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Char char="-"/>
            </a:pPr>
            <a:r>
              <a:rPr lang="en-US" sz="3600"/>
              <a:t>Weight initialization: He initialization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Char char="-"/>
            </a:pPr>
            <a:r>
              <a:rPr lang="en-US" sz="3600"/>
              <a:t>Batch Normalization: yes!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Char char="-"/>
            </a:pPr>
            <a:r>
              <a:rPr lang="en-US" sz="3600"/>
              <a:t>(or)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Calibri"/>
              <a:buChar char="-"/>
            </a:pPr>
            <a:r>
              <a:rPr lang="en-US" sz="3600"/>
              <a:t>Dropout: worth trying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00B0F0"/>
              </a:buClr>
              <a:buSzPts val="3600"/>
              <a:buFont typeface="Calibri"/>
              <a:buChar char="-"/>
            </a:pPr>
            <a:r>
              <a:rPr lang="en-US" sz="3600"/>
              <a:t>Weight penalty regularization (L1, L2)</a:t>
            </a:r>
            <a:endParaRPr/>
          </a:p>
        </p:txBody>
      </p:sp>
      <p:sp>
        <p:nvSpPr>
          <p:cNvPr id="863" name="Google Shape;863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Update rules: vanilla update vs …</a:t>
            </a:r>
            <a:endParaRPr/>
          </a:p>
        </p:txBody>
      </p:sp>
      <p:sp>
        <p:nvSpPr>
          <p:cNvPr id="869" name="Google Shape;869;p77"/>
          <p:cNvSpPr txBox="1"/>
          <p:nvPr/>
        </p:nvSpPr>
        <p:spPr>
          <a:xfrm>
            <a:off x="390045" y="2736643"/>
            <a:ext cx="18680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rules:</a:t>
            </a:r>
            <a:endParaRPr/>
          </a:p>
        </p:txBody>
      </p:sp>
      <p:sp>
        <p:nvSpPr>
          <p:cNvPr id="870" name="Google Shape;870;p77"/>
          <p:cNvSpPr txBox="1"/>
          <p:nvPr/>
        </p:nvSpPr>
        <p:spPr>
          <a:xfrm>
            <a:off x="476632" y="3228895"/>
            <a:ext cx="1823063" cy="3320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2221" l="-1337" r="-267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71" name="Google Shape;871;p77"/>
          <p:cNvSpPr txBox="1"/>
          <p:nvPr/>
        </p:nvSpPr>
        <p:spPr>
          <a:xfrm>
            <a:off x="476632" y="3596785"/>
            <a:ext cx="22602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72" name="Google Shape;872;p77"/>
          <p:cNvSpPr txBox="1"/>
          <p:nvPr/>
        </p:nvSpPr>
        <p:spPr>
          <a:xfrm>
            <a:off x="476632" y="3989756"/>
            <a:ext cx="1877181" cy="3123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1153" l="-1298" r="-25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73" name="Google Shape;873;p77"/>
          <p:cNvSpPr/>
          <p:nvPr/>
        </p:nvSpPr>
        <p:spPr>
          <a:xfrm>
            <a:off x="378992" y="2660482"/>
            <a:ext cx="2302771" cy="1779601"/>
          </a:xfrm>
          <a:prstGeom prst="rect">
            <a:avLst/>
          </a:prstGeom>
          <a:noFill/>
          <a:ln cap="flat" cmpd="sng" w="18000">
            <a:solidFill>
              <a:srgbClr val="E7122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712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2.bp.blogspot.com/-L98w-SBmF58/VPmICIjKEKI/AAAAAAAACCs/rrFz3VetYmM/s1600/Beale%26amp%3B%23039%3Bs%2Bfunction%2B-%2BImgur.gif" id="874" name="Google Shape;87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0050" y="2427464"/>
            <a:ext cx="5174582" cy="4006128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77"/>
          <p:cNvSpPr/>
          <p:nvPr/>
        </p:nvSpPr>
        <p:spPr>
          <a:xfrm>
            <a:off x="3918340" y="1789629"/>
            <a:ext cx="60837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learning_rate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gradient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8"/>
          <p:cNvSpPr txBox="1"/>
          <p:nvPr>
            <p:ph type="title"/>
          </p:nvPr>
        </p:nvSpPr>
        <p:spPr>
          <a:xfrm>
            <a:off x="838200" y="37575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Momentum: the physics view</a:t>
            </a:r>
            <a:endParaRPr/>
          </a:p>
        </p:txBody>
      </p:sp>
      <p:sp>
        <p:nvSpPr>
          <p:cNvPr id="882" name="Google Shape;882;p78"/>
          <p:cNvSpPr/>
          <p:nvPr/>
        </p:nvSpPr>
        <p:spPr>
          <a:xfrm>
            <a:off x="1204112" y="1568416"/>
            <a:ext cx="95781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velocity </a:t>
            </a:r>
            <a:r>
              <a:rPr b="1" lang="en-US" sz="20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momentum </a:t>
            </a:r>
            <a:r>
              <a:rPr b="1" lang="en-US" sz="20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velocity </a:t>
            </a:r>
            <a:r>
              <a:rPr b="1" lang="en-US" sz="20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 </a:t>
            </a:r>
            <a:r>
              <a:rPr b="1" lang="en-US" sz="20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gradient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b="1" lang="en-US" sz="20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b="1" lang="en-US" sz="20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velocity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2.bp.blogspot.com/-L98w-SBmF58/VPmICIjKEKI/AAAAAAAACCs/rrFz3VetYmM/s1600/Beale%26amp%3B%23039%3Bs%2Bfunction%2B-%2BImgur.gif" id="883" name="Google Shape;88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6790" y="2164020"/>
            <a:ext cx="4658675" cy="3606716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78"/>
          <p:cNvSpPr/>
          <p:nvPr/>
        </p:nvSpPr>
        <p:spPr>
          <a:xfrm>
            <a:off x="363220" y="3662582"/>
            <a:ext cx="315150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-Gradient is “force”,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affects the velocity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Momentum is “friction”,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[0.5 0.9 0.95 0.99] during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cross-validations/annealing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79"/>
          <p:cNvPicPr preferRelativeResize="0"/>
          <p:nvPr/>
        </p:nvPicPr>
        <p:blipFill rotWithShape="1">
          <a:blip r:embed="rId3">
            <a:alphaModFix/>
          </a:blip>
          <a:srcRect b="0" l="0" r="0" t="9768"/>
          <a:stretch/>
        </p:blipFill>
        <p:spPr>
          <a:xfrm>
            <a:off x="1318436" y="956930"/>
            <a:ext cx="9810307" cy="48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79"/>
          <p:cNvSpPr/>
          <p:nvPr/>
        </p:nvSpPr>
        <p:spPr>
          <a:xfrm>
            <a:off x="8610600" y="5793673"/>
            <a:ext cx="3136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Deep Learning on Coursera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Local optima (saddle points)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Adagrad</a:t>
            </a:r>
            <a:endParaRPr/>
          </a:p>
        </p:txBody>
      </p:sp>
      <p:pic>
        <p:nvPicPr>
          <p:cNvPr descr="http://3.bp.blogspot.com/-nrtJPrdBWuE/VPmIB46F2aI/AAAAAAAACCw/vaE_B0SVy5k/s400/Long%2BValley%2B-%2BImgur.gif" id="899" name="Google Shape;89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1338" y="2736196"/>
            <a:ext cx="381000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80"/>
          <p:cNvSpPr/>
          <p:nvPr/>
        </p:nvSpPr>
        <p:spPr>
          <a:xfrm>
            <a:off x="3448050" y="1257211"/>
            <a:ext cx="83058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accumulated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gradient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adaptive_learning_rate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learning_rate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sqrt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accumulated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adaptive_learning_rate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gradient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0"/>
          <p:cNvSpPr/>
          <p:nvPr/>
        </p:nvSpPr>
        <p:spPr>
          <a:xfrm>
            <a:off x="2267183" y="6488668"/>
            <a:ext cx="8553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Adaptive Subgradient Methods for Online Learning and Stochastic Optimization’11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80"/>
          <p:cNvSpPr/>
          <p:nvPr/>
        </p:nvSpPr>
        <p:spPr>
          <a:xfrm>
            <a:off x="402153" y="3846463"/>
            <a:ext cx="373006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Accumulate gradient**2 in all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dimensions, use adaptive learning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rate to escape saddle points.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slows down with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(because accumulator grows).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8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RMSProp: adagrad with decay</a:t>
            </a:r>
            <a:endParaRPr/>
          </a:p>
        </p:txBody>
      </p:sp>
      <p:sp>
        <p:nvSpPr>
          <p:cNvPr id="909" name="Google Shape;909;p81"/>
          <p:cNvSpPr/>
          <p:nvPr/>
        </p:nvSpPr>
        <p:spPr>
          <a:xfrm>
            <a:off x="3581400" y="1353335"/>
            <a:ext cx="85153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accumulated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rho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accumulated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rho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gradient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adaptive_learning_rate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learning_rate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sqrt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accumulated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adaptive_learning_rate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gradient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81"/>
          <p:cNvSpPr txBox="1"/>
          <p:nvPr/>
        </p:nvSpPr>
        <p:spPr>
          <a:xfrm>
            <a:off x="838199" y="2929656"/>
            <a:ext cx="112585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Adam: everything together – the best one!</a:t>
            </a:r>
            <a:endParaRPr/>
          </a:p>
        </p:txBody>
      </p:sp>
      <p:sp>
        <p:nvSpPr>
          <p:cNvPr id="911" name="Google Shape;911;p81"/>
          <p:cNvSpPr/>
          <p:nvPr/>
        </p:nvSpPr>
        <p:spPr>
          <a:xfrm>
            <a:off x="2726167" y="3852386"/>
            <a:ext cx="937058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1)  velocity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beta1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velocity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beta1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gradient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2)  accumulated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beta2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accumulated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beta2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gradient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adaptive_learning_rate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learning_rate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sqrt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accumulated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adaptive_learning_rate </a:t>
            </a:r>
            <a:r>
              <a:rPr b="1" lang="en-US" sz="18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velocity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81"/>
          <p:cNvSpPr/>
          <p:nvPr/>
        </p:nvSpPr>
        <p:spPr>
          <a:xfrm>
            <a:off x="7467600" y="6471304"/>
            <a:ext cx="47866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Adam: A Method for Stochastic Optimization’14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81"/>
          <p:cNvSpPr/>
          <p:nvPr/>
        </p:nvSpPr>
        <p:spPr>
          <a:xfrm>
            <a:off x="5909511" y="2474629"/>
            <a:ext cx="62824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Neural Networks for Machine Learning, Lecture 6.5 – rmsprop’12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81"/>
          <p:cNvSpPr/>
          <p:nvPr/>
        </p:nvSpPr>
        <p:spPr>
          <a:xfrm>
            <a:off x="712474" y="1599556"/>
            <a:ext cx="20136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Decay: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rho = [0.9 0.99 …]</a:t>
            </a:r>
            <a:endParaRPr/>
          </a:p>
        </p:txBody>
      </p:sp>
      <p:sp>
        <p:nvSpPr>
          <p:cNvPr id="915" name="Google Shape;915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General training procedure</a:t>
            </a:r>
            <a:endParaRPr/>
          </a:p>
        </p:txBody>
      </p:sp>
      <p:sp>
        <p:nvSpPr>
          <p:cNvPr id="921" name="Google Shape;921;p82"/>
          <p:cNvSpPr/>
          <p:nvPr/>
        </p:nvSpPr>
        <p:spPr>
          <a:xfrm rot="5400000">
            <a:off x="4114264" y="3297976"/>
            <a:ext cx="1300156" cy="271838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82"/>
          <p:cNvSpPr/>
          <p:nvPr/>
        </p:nvSpPr>
        <p:spPr>
          <a:xfrm>
            <a:off x="8623917" y="2783816"/>
            <a:ext cx="271839" cy="1300157"/>
          </a:xfrm>
          <a:prstGeom prst="rect">
            <a:avLst/>
          </a:prstGeom>
          <a:solidFill>
            <a:srgbClr val="E1EFD8"/>
          </a:solidFill>
          <a:ln cap="flat" cmpd="sng" w="360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3" name="Google Shape;923;p82"/>
          <p:cNvCxnSpPr/>
          <p:nvPr/>
        </p:nvCxnSpPr>
        <p:spPr>
          <a:xfrm>
            <a:off x="3951925" y="3476198"/>
            <a:ext cx="451037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4" name="Google Shape;924;p82"/>
          <p:cNvCxnSpPr/>
          <p:nvPr/>
        </p:nvCxnSpPr>
        <p:spPr>
          <a:xfrm>
            <a:off x="8185367" y="3457403"/>
            <a:ext cx="33827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25" name="Google Shape;925;p82"/>
          <p:cNvSpPr/>
          <p:nvPr/>
        </p:nvSpPr>
        <p:spPr>
          <a:xfrm rot="5400000">
            <a:off x="7124828" y="3308932"/>
            <a:ext cx="1300156" cy="296944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82"/>
          <p:cNvSpPr/>
          <p:nvPr/>
        </p:nvSpPr>
        <p:spPr>
          <a:xfrm rot="5400000">
            <a:off x="4814804" y="3321485"/>
            <a:ext cx="1300156" cy="271839"/>
          </a:xfrm>
          <a:prstGeom prst="rect">
            <a:avLst/>
          </a:prstGeom>
          <a:solidFill>
            <a:srgbClr val="FBE4D4"/>
          </a:solidFill>
          <a:ln cap="flat" cmpd="sng" w="360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7" name="Google Shape;927;p82"/>
          <p:cNvCxnSpPr/>
          <p:nvPr/>
        </p:nvCxnSpPr>
        <p:spPr>
          <a:xfrm>
            <a:off x="5016820" y="3457403"/>
            <a:ext cx="18589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8" name="Google Shape;928;p82"/>
          <p:cNvCxnSpPr/>
          <p:nvPr/>
        </p:nvCxnSpPr>
        <p:spPr>
          <a:xfrm>
            <a:off x="5692854" y="3472251"/>
            <a:ext cx="18589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29" name="Google Shape;929;p82"/>
          <p:cNvCxnSpPr/>
          <p:nvPr/>
        </p:nvCxnSpPr>
        <p:spPr>
          <a:xfrm>
            <a:off x="7155838" y="3436457"/>
            <a:ext cx="18589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30" name="Google Shape;930;p82"/>
          <p:cNvCxnSpPr/>
          <p:nvPr/>
        </p:nvCxnSpPr>
        <p:spPr>
          <a:xfrm>
            <a:off x="1993987" y="3684233"/>
            <a:ext cx="1858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31" name="Google Shape;931;p82"/>
          <p:cNvSpPr/>
          <p:nvPr/>
        </p:nvSpPr>
        <p:spPr>
          <a:xfrm>
            <a:off x="564021" y="2857822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2"/>
          <p:cNvSpPr/>
          <p:nvPr/>
        </p:nvSpPr>
        <p:spPr>
          <a:xfrm>
            <a:off x="554330" y="3261521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82"/>
          <p:cNvSpPr/>
          <p:nvPr/>
        </p:nvSpPr>
        <p:spPr>
          <a:xfrm>
            <a:off x="573951" y="4193405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4" name="Google Shape;934;p82"/>
          <p:cNvGrpSpPr/>
          <p:nvPr/>
        </p:nvGrpSpPr>
        <p:grpSpPr>
          <a:xfrm>
            <a:off x="2267661" y="3283603"/>
            <a:ext cx="1003106" cy="795969"/>
            <a:chOff x="3457925" y="4564729"/>
            <a:chExt cx="1003106" cy="795969"/>
          </a:xfrm>
        </p:grpSpPr>
        <p:sp>
          <p:nvSpPr>
            <p:cNvPr id="935" name="Google Shape;935;p82"/>
            <p:cNvSpPr/>
            <p:nvPr/>
          </p:nvSpPr>
          <p:spPr>
            <a:xfrm>
              <a:off x="3457925" y="4564729"/>
              <a:ext cx="1003106" cy="27006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82"/>
            <p:cNvSpPr/>
            <p:nvPr/>
          </p:nvSpPr>
          <p:spPr>
            <a:xfrm>
              <a:off x="3457925" y="4834796"/>
              <a:ext cx="1003106" cy="27006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82"/>
            <p:cNvSpPr/>
            <p:nvPr/>
          </p:nvSpPr>
          <p:spPr>
            <a:xfrm>
              <a:off x="3457925" y="5090631"/>
              <a:ext cx="1003106" cy="27006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82"/>
          <p:cNvSpPr txBox="1"/>
          <p:nvPr/>
        </p:nvSpPr>
        <p:spPr>
          <a:xfrm>
            <a:off x="4381305" y="1352928"/>
            <a:ext cx="52651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take (new) mini-batch of 32/64/128/…</a:t>
            </a:r>
            <a:endParaRPr/>
          </a:p>
        </p:txBody>
      </p:sp>
      <p:sp>
        <p:nvSpPr>
          <p:cNvPr id="939" name="Google Shape;939;p82"/>
          <p:cNvSpPr txBox="1"/>
          <p:nvPr/>
        </p:nvSpPr>
        <p:spPr>
          <a:xfrm>
            <a:off x="4362615" y="1832969"/>
            <a:ext cx="40314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forward pass – calculate loss</a:t>
            </a:r>
            <a:endParaRPr/>
          </a:p>
        </p:txBody>
      </p:sp>
      <p:cxnSp>
        <p:nvCxnSpPr>
          <p:cNvPr id="940" name="Google Shape;940;p82"/>
          <p:cNvCxnSpPr/>
          <p:nvPr/>
        </p:nvCxnSpPr>
        <p:spPr>
          <a:xfrm>
            <a:off x="9206153" y="3408546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1" name="Google Shape;941;p82"/>
          <p:cNvSpPr/>
          <p:nvPr/>
        </p:nvSpPr>
        <p:spPr>
          <a:xfrm>
            <a:off x="9752947" y="3238078"/>
            <a:ext cx="365741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42" name="Google Shape;942;p82"/>
          <p:cNvSpPr txBox="1"/>
          <p:nvPr/>
        </p:nvSpPr>
        <p:spPr>
          <a:xfrm>
            <a:off x="4350917" y="4642611"/>
            <a:ext cx="63578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backward pass – calculate gradients for params</a:t>
            </a:r>
            <a:endParaRPr/>
          </a:p>
        </p:txBody>
      </p:sp>
      <p:sp>
        <p:nvSpPr>
          <p:cNvPr id="943" name="Google Shape;943;p82"/>
          <p:cNvSpPr txBox="1"/>
          <p:nvPr/>
        </p:nvSpPr>
        <p:spPr>
          <a:xfrm>
            <a:off x="4361970" y="5136943"/>
            <a:ext cx="43804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update parameters and repeat:</a:t>
            </a:r>
            <a:endParaRPr/>
          </a:p>
        </p:txBody>
      </p:sp>
      <p:sp>
        <p:nvSpPr>
          <p:cNvPr id="944" name="Google Shape;944;p82"/>
          <p:cNvSpPr txBox="1"/>
          <p:nvPr/>
        </p:nvSpPr>
        <p:spPr>
          <a:xfrm>
            <a:off x="4689270" y="5631275"/>
            <a:ext cx="1823063" cy="3320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2221" l="-1337" r="-267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45" name="Google Shape;945;p82"/>
          <p:cNvSpPr txBox="1"/>
          <p:nvPr/>
        </p:nvSpPr>
        <p:spPr>
          <a:xfrm>
            <a:off x="6974510" y="5738091"/>
            <a:ext cx="226023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46" name="Google Shape;946;p82"/>
          <p:cNvSpPr txBox="1"/>
          <p:nvPr/>
        </p:nvSpPr>
        <p:spPr>
          <a:xfrm>
            <a:off x="7712124" y="5693289"/>
            <a:ext cx="1877181" cy="3123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3528" l="-1298" r="-259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47" name="Google Shape;947;p82"/>
          <p:cNvSpPr/>
          <p:nvPr/>
        </p:nvSpPr>
        <p:spPr>
          <a:xfrm rot="-7662321">
            <a:off x="2486806" y="4459134"/>
            <a:ext cx="1432260" cy="1227820"/>
          </a:xfrm>
          <a:custGeom>
            <a:rect b="b" l="l" r="r" t="t"/>
            <a:pathLst>
              <a:path extrusionOk="0" h="120000" w="120000">
                <a:moveTo>
                  <a:pt x="6429" y="60000"/>
                </a:moveTo>
                <a:lnTo>
                  <a:pt x="6429" y="60000"/>
                </a:lnTo>
                <a:cubicBezTo>
                  <a:pt x="6429" y="34428"/>
                  <a:pt x="25230" y="12575"/>
                  <a:pt x="50949" y="8255"/>
                </a:cubicBezTo>
                <a:cubicBezTo>
                  <a:pt x="76668" y="3934"/>
                  <a:pt x="101822" y="18402"/>
                  <a:pt x="110512" y="42515"/>
                </a:cubicBezTo>
                <a:lnTo>
                  <a:pt x="116296" y="42515"/>
                </a:lnTo>
                <a:lnTo>
                  <a:pt x="107141" y="60000"/>
                </a:lnTo>
                <a:lnTo>
                  <a:pt x="90578" y="42515"/>
                </a:lnTo>
                <a:lnTo>
                  <a:pt x="96015" y="42515"/>
                </a:lnTo>
                <a:lnTo>
                  <a:pt x="96015" y="42515"/>
                </a:lnTo>
                <a:cubicBezTo>
                  <a:pt x="87287" y="27262"/>
                  <a:pt x="68393" y="19457"/>
                  <a:pt x="50223" y="23598"/>
                </a:cubicBezTo>
                <a:cubicBezTo>
                  <a:pt x="32052" y="27738"/>
                  <a:pt x="19288" y="42758"/>
                  <a:pt x="19288" y="60000"/>
                </a:cubicBez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82"/>
          <p:cNvSpPr txBox="1"/>
          <p:nvPr/>
        </p:nvSpPr>
        <p:spPr>
          <a:xfrm>
            <a:off x="2080069" y="2873056"/>
            <a:ext cx="11912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mini-batch</a:t>
            </a:r>
            <a:endParaRPr/>
          </a:p>
        </p:txBody>
      </p:sp>
      <p:sp>
        <p:nvSpPr>
          <p:cNvPr id="949" name="Google Shape;949;p82"/>
          <p:cNvSpPr txBox="1"/>
          <p:nvPr/>
        </p:nvSpPr>
        <p:spPr>
          <a:xfrm>
            <a:off x="150504" y="276851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50" name="Google Shape;950;p82"/>
          <p:cNvSpPr txBox="1"/>
          <p:nvPr/>
        </p:nvSpPr>
        <p:spPr>
          <a:xfrm>
            <a:off x="150504" y="321910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51" name="Google Shape;951;p82"/>
          <p:cNvSpPr txBox="1"/>
          <p:nvPr/>
        </p:nvSpPr>
        <p:spPr>
          <a:xfrm>
            <a:off x="150010" y="4143772"/>
            <a:ext cx="288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/>
          </a:p>
        </p:txBody>
      </p:sp>
      <p:sp>
        <p:nvSpPr>
          <p:cNvPr id="952" name="Google Shape;952;p82"/>
          <p:cNvSpPr txBox="1"/>
          <p:nvPr/>
        </p:nvSpPr>
        <p:spPr>
          <a:xfrm>
            <a:off x="4448557" y="4143772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53" name="Google Shape;953;p82"/>
          <p:cNvSpPr txBox="1"/>
          <p:nvPr/>
        </p:nvSpPr>
        <p:spPr>
          <a:xfrm>
            <a:off x="7487543" y="4176425"/>
            <a:ext cx="449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82"/>
          <p:cNvSpPr txBox="1"/>
          <p:nvPr/>
        </p:nvSpPr>
        <p:spPr>
          <a:xfrm>
            <a:off x="8437402" y="4130998"/>
            <a:ext cx="9519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5" name="Google Shape;955;p82"/>
          <p:cNvCxnSpPr/>
          <p:nvPr/>
        </p:nvCxnSpPr>
        <p:spPr>
          <a:xfrm>
            <a:off x="1030268" y="3684233"/>
            <a:ext cx="0" cy="3953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56" name="Google Shape;956;p82"/>
          <p:cNvCxnSpPr/>
          <p:nvPr/>
        </p:nvCxnSpPr>
        <p:spPr>
          <a:xfrm>
            <a:off x="6096000" y="3436364"/>
            <a:ext cx="898819" cy="79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57" name="Google Shape;957;p82"/>
          <p:cNvSpPr/>
          <p:nvPr/>
        </p:nvSpPr>
        <p:spPr>
          <a:xfrm>
            <a:off x="27956" y="2768515"/>
            <a:ext cx="1887393" cy="1972161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Overfit small set of data</a:t>
            </a:r>
            <a:endParaRPr/>
          </a:p>
        </p:txBody>
      </p:sp>
      <p:sp>
        <p:nvSpPr>
          <p:cNvPr id="964" name="Google Shape;964;p83"/>
          <p:cNvSpPr/>
          <p:nvPr/>
        </p:nvSpPr>
        <p:spPr>
          <a:xfrm rot="5400000">
            <a:off x="4114264" y="3297976"/>
            <a:ext cx="1300156" cy="271838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83"/>
          <p:cNvSpPr/>
          <p:nvPr/>
        </p:nvSpPr>
        <p:spPr>
          <a:xfrm>
            <a:off x="8623917" y="2783816"/>
            <a:ext cx="271839" cy="1300157"/>
          </a:xfrm>
          <a:prstGeom prst="rect">
            <a:avLst/>
          </a:prstGeom>
          <a:solidFill>
            <a:srgbClr val="E1EFD8"/>
          </a:solidFill>
          <a:ln cap="flat" cmpd="sng" w="360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6" name="Google Shape;966;p83"/>
          <p:cNvCxnSpPr/>
          <p:nvPr/>
        </p:nvCxnSpPr>
        <p:spPr>
          <a:xfrm>
            <a:off x="3951925" y="3476198"/>
            <a:ext cx="451037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67" name="Google Shape;967;p83"/>
          <p:cNvCxnSpPr/>
          <p:nvPr/>
        </p:nvCxnSpPr>
        <p:spPr>
          <a:xfrm>
            <a:off x="8185367" y="3457403"/>
            <a:ext cx="33827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68" name="Google Shape;968;p83"/>
          <p:cNvSpPr/>
          <p:nvPr/>
        </p:nvSpPr>
        <p:spPr>
          <a:xfrm rot="5400000">
            <a:off x="7124828" y="3308932"/>
            <a:ext cx="1300156" cy="296944"/>
          </a:xfrm>
          <a:prstGeom prst="rect">
            <a:avLst/>
          </a:prstGeom>
          <a:solidFill>
            <a:srgbClr val="DDEAF6"/>
          </a:solidFill>
          <a:ln cap="flat" cmpd="sng" w="36000">
            <a:solidFill>
              <a:srgbClr val="00A0D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83"/>
          <p:cNvSpPr/>
          <p:nvPr/>
        </p:nvSpPr>
        <p:spPr>
          <a:xfrm rot="5400000">
            <a:off x="4814804" y="3321485"/>
            <a:ext cx="1300156" cy="271839"/>
          </a:xfrm>
          <a:prstGeom prst="rect">
            <a:avLst/>
          </a:prstGeom>
          <a:solidFill>
            <a:srgbClr val="FBE4D4"/>
          </a:solidFill>
          <a:ln cap="flat" cmpd="sng" w="36000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0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0" name="Google Shape;970;p83"/>
          <p:cNvCxnSpPr/>
          <p:nvPr/>
        </p:nvCxnSpPr>
        <p:spPr>
          <a:xfrm>
            <a:off x="5016820" y="3457403"/>
            <a:ext cx="18589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71" name="Google Shape;971;p83"/>
          <p:cNvCxnSpPr/>
          <p:nvPr/>
        </p:nvCxnSpPr>
        <p:spPr>
          <a:xfrm>
            <a:off x="5692854" y="3472251"/>
            <a:ext cx="18589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72" name="Google Shape;972;p83"/>
          <p:cNvCxnSpPr/>
          <p:nvPr/>
        </p:nvCxnSpPr>
        <p:spPr>
          <a:xfrm>
            <a:off x="7155838" y="3436457"/>
            <a:ext cx="185898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973" name="Google Shape;973;p83"/>
          <p:cNvCxnSpPr/>
          <p:nvPr/>
        </p:nvCxnSpPr>
        <p:spPr>
          <a:xfrm>
            <a:off x="1993987" y="3684233"/>
            <a:ext cx="1858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74" name="Google Shape;974;p83"/>
          <p:cNvSpPr/>
          <p:nvPr/>
        </p:nvSpPr>
        <p:spPr>
          <a:xfrm>
            <a:off x="564021" y="2857822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83"/>
          <p:cNvSpPr/>
          <p:nvPr/>
        </p:nvSpPr>
        <p:spPr>
          <a:xfrm>
            <a:off x="554330" y="3261521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83"/>
          <p:cNvSpPr/>
          <p:nvPr/>
        </p:nvSpPr>
        <p:spPr>
          <a:xfrm>
            <a:off x="573951" y="4193405"/>
            <a:ext cx="1003106" cy="2700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83"/>
          <p:cNvGrpSpPr/>
          <p:nvPr/>
        </p:nvGrpSpPr>
        <p:grpSpPr>
          <a:xfrm>
            <a:off x="2267661" y="3283603"/>
            <a:ext cx="1003106" cy="795969"/>
            <a:chOff x="3457925" y="4564729"/>
            <a:chExt cx="1003106" cy="795969"/>
          </a:xfrm>
        </p:grpSpPr>
        <p:sp>
          <p:nvSpPr>
            <p:cNvPr id="978" name="Google Shape;978;p83"/>
            <p:cNvSpPr/>
            <p:nvPr/>
          </p:nvSpPr>
          <p:spPr>
            <a:xfrm>
              <a:off x="3457925" y="4564729"/>
              <a:ext cx="1003106" cy="27006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83"/>
            <p:cNvSpPr/>
            <p:nvPr/>
          </p:nvSpPr>
          <p:spPr>
            <a:xfrm>
              <a:off x="3457925" y="4834796"/>
              <a:ext cx="1003106" cy="27006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83"/>
            <p:cNvSpPr/>
            <p:nvPr/>
          </p:nvSpPr>
          <p:spPr>
            <a:xfrm>
              <a:off x="3457925" y="5090631"/>
              <a:ext cx="1003106" cy="27006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81" name="Google Shape;981;p83"/>
          <p:cNvCxnSpPr/>
          <p:nvPr/>
        </p:nvCxnSpPr>
        <p:spPr>
          <a:xfrm>
            <a:off x="9206153" y="3408546"/>
            <a:ext cx="54864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82" name="Google Shape;982;p83"/>
          <p:cNvSpPr/>
          <p:nvPr/>
        </p:nvSpPr>
        <p:spPr>
          <a:xfrm>
            <a:off x="9752947" y="3238078"/>
            <a:ext cx="365741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83" name="Google Shape;983;p83"/>
          <p:cNvSpPr txBox="1"/>
          <p:nvPr/>
        </p:nvSpPr>
        <p:spPr>
          <a:xfrm>
            <a:off x="4764342" y="5019265"/>
            <a:ext cx="657866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Doesn’t work?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 for bugs or try other approaches.</a:t>
            </a:r>
            <a:endParaRPr/>
          </a:p>
        </p:txBody>
      </p:sp>
      <p:sp>
        <p:nvSpPr>
          <p:cNvPr id="984" name="Google Shape;984;p83"/>
          <p:cNvSpPr/>
          <p:nvPr/>
        </p:nvSpPr>
        <p:spPr>
          <a:xfrm rot="-9955332">
            <a:off x="2964493" y="3905871"/>
            <a:ext cx="1317991" cy="1466293"/>
          </a:xfrm>
          <a:custGeom>
            <a:rect b="b" l="l" r="r" t="t"/>
            <a:pathLst>
              <a:path extrusionOk="0" h="120000" w="120000">
                <a:moveTo>
                  <a:pt x="7500" y="60000"/>
                </a:moveTo>
                <a:cubicBezTo>
                  <a:pt x="7500" y="33191"/>
                  <a:pt x="27143" y="10562"/>
                  <a:pt x="53357" y="7169"/>
                </a:cubicBezTo>
                <a:cubicBezTo>
                  <a:pt x="79572" y="3777"/>
                  <a:pt x="104185" y="20681"/>
                  <a:pt x="110819" y="46631"/>
                </a:cubicBezTo>
                <a:lnTo>
                  <a:pt x="118101" y="46631"/>
                </a:lnTo>
                <a:lnTo>
                  <a:pt x="105000" y="60000"/>
                </a:lnTo>
                <a:lnTo>
                  <a:pt x="88101" y="46631"/>
                </a:lnTo>
                <a:lnTo>
                  <a:pt x="95318" y="46631"/>
                </a:lnTo>
                <a:lnTo>
                  <a:pt x="95318" y="46631"/>
                </a:lnTo>
                <a:cubicBezTo>
                  <a:pt x="89187" y="28407"/>
                  <a:pt x="71580" y="17507"/>
                  <a:pt x="53604" y="20807"/>
                </a:cubicBezTo>
                <a:cubicBezTo>
                  <a:pt x="35628" y="24107"/>
                  <a:pt x="22500" y="40650"/>
                  <a:pt x="22500" y="60000"/>
                </a:cubicBez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83"/>
          <p:cNvSpPr txBox="1"/>
          <p:nvPr/>
        </p:nvSpPr>
        <p:spPr>
          <a:xfrm>
            <a:off x="2174746" y="2306762"/>
            <a:ext cx="174951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mini-batch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10</a:t>
            </a:r>
            <a:endParaRPr/>
          </a:p>
        </p:txBody>
      </p:sp>
      <p:sp>
        <p:nvSpPr>
          <p:cNvPr id="986" name="Google Shape;986;p83"/>
          <p:cNvSpPr txBox="1"/>
          <p:nvPr/>
        </p:nvSpPr>
        <p:spPr>
          <a:xfrm>
            <a:off x="150504" y="276851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87" name="Google Shape;987;p83"/>
          <p:cNvSpPr txBox="1"/>
          <p:nvPr/>
        </p:nvSpPr>
        <p:spPr>
          <a:xfrm>
            <a:off x="150504" y="321910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88" name="Google Shape;988;p83"/>
          <p:cNvSpPr txBox="1"/>
          <p:nvPr/>
        </p:nvSpPr>
        <p:spPr>
          <a:xfrm>
            <a:off x="150010" y="4143772"/>
            <a:ext cx="288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/>
          </a:p>
        </p:txBody>
      </p:sp>
      <p:sp>
        <p:nvSpPr>
          <p:cNvPr id="989" name="Google Shape;989;p83"/>
          <p:cNvSpPr txBox="1"/>
          <p:nvPr/>
        </p:nvSpPr>
        <p:spPr>
          <a:xfrm>
            <a:off x="4448557" y="4143772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90" name="Google Shape;990;p83"/>
          <p:cNvSpPr txBox="1"/>
          <p:nvPr/>
        </p:nvSpPr>
        <p:spPr>
          <a:xfrm>
            <a:off x="7487543" y="4176425"/>
            <a:ext cx="449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83"/>
          <p:cNvSpPr txBox="1"/>
          <p:nvPr/>
        </p:nvSpPr>
        <p:spPr>
          <a:xfrm>
            <a:off x="8437402" y="4130998"/>
            <a:ext cx="9519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2" name="Google Shape;992;p83"/>
          <p:cNvCxnSpPr/>
          <p:nvPr/>
        </p:nvCxnSpPr>
        <p:spPr>
          <a:xfrm>
            <a:off x="1030268" y="3684233"/>
            <a:ext cx="0" cy="3953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93" name="Google Shape;993;p83"/>
          <p:cNvCxnSpPr/>
          <p:nvPr/>
        </p:nvCxnSpPr>
        <p:spPr>
          <a:xfrm>
            <a:off x="6096000" y="3436364"/>
            <a:ext cx="898819" cy="79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94" name="Google Shape;994;p83"/>
          <p:cNvSpPr/>
          <p:nvPr/>
        </p:nvSpPr>
        <p:spPr>
          <a:xfrm>
            <a:off x="27956" y="2768515"/>
            <a:ext cx="1887393" cy="1972161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Learning rate</a:t>
            </a:r>
            <a:endParaRPr/>
          </a:p>
        </p:txBody>
      </p:sp>
      <p:sp>
        <p:nvSpPr>
          <p:cNvPr id="1001" name="Google Shape;1001;p84"/>
          <p:cNvSpPr txBox="1"/>
          <p:nvPr>
            <p:ph idx="1" type="body"/>
          </p:nvPr>
        </p:nvSpPr>
        <p:spPr>
          <a:xfrm>
            <a:off x="5422605" y="1122786"/>
            <a:ext cx="636962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532" r="0" t="-19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SzPts val="2800"/>
              <a:buChar char="●"/>
            </a:pPr>
            <a:r>
              <a:rPr lang="en-US"/>
              <a:t> </a:t>
            </a:r>
            <a:endParaRPr/>
          </a:p>
        </p:txBody>
      </p:sp>
      <p:pic>
        <p:nvPicPr>
          <p:cNvPr descr="http://cs231n.github.io/assets/nn3/learningrates.jpeg" id="1002" name="Google Shape;100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635" y="1550280"/>
            <a:ext cx="4371975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4"/>
          <p:cNvSpPr/>
          <p:nvPr/>
        </p:nvSpPr>
        <p:spPr>
          <a:xfrm>
            <a:off x="595423" y="5626322"/>
            <a:ext cx="4277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http://cs231n.github.io/neural-networks-3/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84"/>
          <p:cNvGrpSpPr/>
          <p:nvPr/>
        </p:nvGrpSpPr>
        <p:grpSpPr>
          <a:xfrm>
            <a:off x="6058860" y="3744234"/>
            <a:ext cx="2194560" cy="1645920"/>
            <a:chOff x="6227460" y="4507020"/>
            <a:chExt cx="2194560" cy="1645920"/>
          </a:xfrm>
        </p:grpSpPr>
        <p:cxnSp>
          <p:nvCxnSpPr>
            <p:cNvPr id="1005" name="Google Shape;1005;p84"/>
            <p:cNvCxnSpPr/>
            <p:nvPr/>
          </p:nvCxnSpPr>
          <p:spPr>
            <a:xfrm rot="5400000">
              <a:off x="5404500" y="5329980"/>
              <a:ext cx="1645920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med" w="med" type="stealth"/>
              <a:tailEnd len="sm" w="sm" type="none"/>
            </a:ln>
          </p:spPr>
        </p:cxnSp>
        <p:cxnSp>
          <p:nvCxnSpPr>
            <p:cNvPr id="1006" name="Google Shape;1006;p84"/>
            <p:cNvCxnSpPr/>
            <p:nvPr/>
          </p:nvCxnSpPr>
          <p:spPr>
            <a:xfrm>
              <a:off x="6227460" y="6152940"/>
              <a:ext cx="2194560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sp>
        <p:nvSpPr>
          <p:cNvPr id="1007" name="Google Shape;1007;p84"/>
          <p:cNvSpPr/>
          <p:nvPr/>
        </p:nvSpPr>
        <p:spPr>
          <a:xfrm>
            <a:off x="9218645" y="6395362"/>
            <a:ext cx="31679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800" u="sng">
                <a:solidFill>
                  <a:srgbClr val="205CAA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lossfunctions.tumblr.com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7ae199e6_0_50"/>
          <p:cNvSpPr txBox="1"/>
          <p:nvPr>
            <p:ph type="title"/>
          </p:nvPr>
        </p:nvSpPr>
        <p:spPr>
          <a:xfrm>
            <a:off x="415600" y="593381"/>
            <a:ext cx="11360700" cy="134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you know any example where activation function was used?</a:t>
            </a:r>
            <a:endParaRPr/>
          </a:p>
        </p:txBody>
      </p:sp>
      <p:sp>
        <p:nvSpPr>
          <p:cNvPr id="129" name="Google Shape;129;g717ae199e6_0_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Check your accuracy plots</a:t>
            </a:r>
            <a:endParaRPr/>
          </a:p>
        </p:txBody>
      </p:sp>
      <p:pic>
        <p:nvPicPr>
          <p:cNvPr descr="http://cs231n.github.io/assets/nn3/accuracies.jpeg" id="1014" name="Google Shape;101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643" y="1606467"/>
            <a:ext cx="5120206" cy="425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85"/>
          <p:cNvSpPr/>
          <p:nvPr/>
        </p:nvSpPr>
        <p:spPr>
          <a:xfrm>
            <a:off x="7669917" y="5573730"/>
            <a:ext cx="4277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http://cs231n.github.io/neural-networks-3/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85"/>
          <p:cNvSpPr txBox="1"/>
          <p:nvPr/>
        </p:nvSpPr>
        <p:spPr>
          <a:xfrm>
            <a:off x="7349306" y="1996933"/>
            <a:ext cx="400449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 bit of overfitting is ok!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Val_acc = train_acc means</a:t>
            </a:r>
            <a:b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we have model with very</a:t>
            </a:r>
            <a:b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low capacity</a:t>
            </a:r>
            <a:endParaRPr/>
          </a:p>
        </p:txBody>
      </p:sp>
      <p:sp>
        <p:nvSpPr>
          <p:cNvPr id="1017" name="Google Shape;1017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Hyperparameter search</a:t>
            </a:r>
            <a:endParaRPr/>
          </a:p>
        </p:txBody>
      </p:sp>
      <p:sp>
        <p:nvSpPr>
          <p:cNvPr id="1023" name="Google Shape;1023;p86"/>
          <p:cNvSpPr txBox="1"/>
          <p:nvPr>
            <p:ph idx="1" type="body"/>
          </p:nvPr>
        </p:nvSpPr>
        <p:spPr>
          <a:xfrm>
            <a:off x="906192" y="1794281"/>
            <a:ext cx="4591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Starting learning rate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Annealing coeffs.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L2 regularization coeffs.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Batch size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Dropout percentage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….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Use cross-validation?</a:t>
            </a:r>
            <a:endParaRPr/>
          </a:p>
        </p:txBody>
      </p:sp>
      <p:sp>
        <p:nvSpPr>
          <p:cNvPr id="1024" name="Google Shape;1024;p86"/>
          <p:cNvSpPr/>
          <p:nvPr/>
        </p:nvSpPr>
        <p:spPr>
          <a:xfrm>
            <a:off x="10243794" y="1794281"/>
            <a:ext cx="925020" cy="667346"/>
          </a:xfrm>
          <a:prstGeom prst="rect">
            <a:avLst/>
          </a:prstGeom>
          <a:solidFill>
            <a:srgbClr val="C4E0B2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86"/>
          <p:cNvSpPr/>
          <p:nvPr/>
        </p:nvSpPr>
        <p:spPr>
          <a:xfrm>
            <a:off x="7382959" y="5254780"/>
            <a:ext cx="3794193" cy="667346"/>
          </a:xfrm>
          <a:prstGeom prst="rect">
            <a:avLst/>
          </a:prstGeom>
          <a:solidFill>
            <a:srgbClr val="9CC2E5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86"/>
          <p:cNvSpPr/>
          <p:nvPr/>
        </p:nvSpPr>
        <p:spPr>
          <a:xfrm>
            <a:off x="6457938" y="5254780"/>
            <a:ext cx="925020" cy="667346"/>
          </a:xfrm>
          <a:prstGeom prst="rect">
            <a:avLst/>
          </a:prstGeom>
          <a:solidFill>
            <a:srgbClr val="C4E0B2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86"/>
          <p:cNvSpPr/>
          <p:nvPr/>
        </p:nvSpPr>
        <p:spPr>
          <a:xfrm>
            <a:off x="8316319" y="4387881"/>
            <a:ext cx="2877513" cy="667346"/>
          </a:xfrm>
          <a:prstGeom prst="rect">
            <a:avLst/>
          </a:prstGeom>
          <a:solidFill>
            <a:srgbClr val="9CC2E5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86"/>
          <p:cNvSpPr/>
          <p:nvPr/>
        </p:nvSpPr>
        <p:spPr>
          <a:xfrm>
            <a:off x="7391299" y="4387881"/>
            <a:ext cx="925020" cy="667346"/>
          </a:xfrm>
          <a:prstGeom prst="rect">
            <a:avLst/>
          </a:prstGeom>
          <a:solidFill>
            <a:srgbClr val="C4E0B2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86"/>
          <p:cNvSpPr/>
          <p:nvPr/>
        </p:nvSpPr>
        <p:spPr>
          <a:xfrm>
            <a:off x="6466278" y="4387881"/>
            <a:ext cx="925020" cy="667346"/>
          </a:xfrm>
          <a:prstGeom prst="rect">
            <a:avLst/>
          </a:prstGeom>
          <a:solidFill>
            <a:srgbClr val="9CC2E5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86"/>
          <p:cNvSpPr/>
          <p:nvPr/>
        </p:nvSpPr>
        <p:spPr>
          <a:xfrm>
            <a:off x="8307980" y="3558958"/>
            <a:ext cx="925020" cy="667346"/>
          </a:xfrm>
          <a:prstGeom prst="rect">
            <a:avLst/>
          </a:prstGeom>
          <a:solidFill>
            <a:srgbClr val="C4E0B2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86"/>
          <p:cNvSpPr/>
          <p:nvPr/>
        </p:nvSpPr>
        <p:spPr>
          <a:xfrm>
            <a:off x="9220490" y="2659315"/>
            <a:ext cx="925020" cy="667346"/>
          </a:xfrm>
          <a:prstGeom prst="rect">
            <a:avLst/>
          </a:prstGeom>
          <a:solidFill>
            <a:srgbClr val="C4E0B2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86"/>
          <p:cNvSpPr/>
          <p:nvPr/>
        </p:nvSpPr>
        <p:spPr>
          <a:xfrm>
            <a:off x="6466278" y="3558958"/>
            <a:ext cx="1841701" cy="667346"/>
          </a:xfrm>
          <a:prstGeom prst="rect">
            <a:avLst/>
          </a:prstGeom>
          <a:solidFill>
            <a:srgbClr val="9CC2E5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86"/>
          <p:cNvSpPr/>
          <p:nvPr/>
        </p:nvSpPr>
        <p:spPr>
          <a:xfrm>
            <a:off x="9233001" y="3558958"/>
            <a:ext cx="1952492" cy="667346"/>
          </a:xfrm>
          <a:prstGeom prst="rect">
            <a:avLst/>
          </a:prstGeom>
          <a:solidFill>
            <a:srgbClr val="9CC2E5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86"/>
          <p:cNvSpPr/>
          <p:nvPr/>
        </p:nvSpPr>
        <p:spPr>
          <a:xfrm>
            <a:off x="10145510" y="2658071"/>
            <a:ext cx="1019704" cy="667346"/>
          </a:xfrm>
          <a:prstGeom prst="rect">
            <a:avLst/>
          </a:prstGeom>
          <a:solidFill>
            <a:srgbClr val="9CC2E5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86"/>
          <p:cNvSpPr/>
          <p:nvPr/>
        </p:nvSpPr>
        <p:spPr>
          <a:xfrm>
            <a:off x="6457938" y="2667303"/>
            <a:ext cx="2762552" cy="667346"/>
          </a:xfrm>
          <a:prstGeom prst="rect">
            <a:avLst/>
          </a:prstGeom>
          <a:solidFill>
            <a:srgbClr val="9CC2E5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86"/>
          <p:cNvSpPr/>
          <p:nvPr/>
        </p:nvSpPr>
        <p:spPr>
          <a:xfrm>
            <a:off x="6457938" y="1794281"/>
            <a:ext cx="3785855" cy="667346"/>
          </a:xfrm>
          <a:prstGeom prst="rect">
            <a:avLst/>
          </a:prstGeom>
          <a:solidFill>
            <a:srgbClr val="9CC2E5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86"/>
          <p:cNvSpPr/>
          <p:nvPr/>
        </p:nvSpPr>
        <p:spPr>
          <a:xfrm>
            <a:off x="6445798" y="1223886"/>
            <a:ext cx="8649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/>
          </a:p>
        </p:txBody>
      </p:sp>
      <p:sp>
        <p:nvSpPr>
          <p:cNvPr id="1038" name="Google Shape;1038;p86"/>
          <p:cNvSpPr/>
          <p:nvPr/>
        </p:nvSpPr>
        <p:spPr>
          <a:xfrm>
            <a:off x="9899320" y="1241204"/>
            <a:ext cx="1613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/>
          </a:p>
        </p:txBody>
      </p:sp>
      <p:sp>
        <p:nvSpPr>
          <p:cNvPr id="1039" name="Google Shape;1039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Hyperparameter search</a:t>
            </a:r>
            <a:endParaRPr/>
          </a:p>
        </p:txBody>
      </p:sp>
      <p:sp>
        <p:nvSpPr>
          <p:cNvPr id="1045" name="Google Shape;1045;p87"/>
          <p:cNvSpPr/>
          <p:nvPr/>
        </p:nvSpPr>
        <p:spPr>
          <a:xfrm>
            <a:off x="9463864" y="2355690"/>
            <a:ext cx="925020" cy="667346"/>
          </a:xfrm>
          <a:prstGeom prst="rect">
            <a:avLst/>
          </a:prstGeom>
          <a:solidFill>
            <a:srgbClr val="C4E0B2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87"/>
          <p:cNvSpPr/>
          <p:nvPr/>
        </p:nvSpPr>
        <p:spPr>
          <a:xfrm>
            <a:off x="5665868" y="2346660"/>
            <a:ext cx="3785855" cy="667346"/>
          </a:xfrm>
          <a:prstGeom prst="rect">
            <a:avLst/>
          </a:prstGeom>
          <a:solidFill>
            <a:srgbClr val="9CC2E5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cs231n.github.io/assets/nn3/gridsearchbad.jpeg" id="1047" name="Google Shape;104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2435" y="3420417"/>
            <a:ext cx="5374305" cy="26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87"/>
          <p:cNvSpPr/>
          <p:nvPr/>
        </p:nvSpPr>
        <p:spPr>
          <a:xfrm>
            <a:off x="262747" y="5764328"/>
            <a:ext cx="51942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Random Search for Hyper-Parameter Optimization’11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87"/>
          <p:cNvSpPr txBox="1"/>
          <p:nvPr/>
        </p:nvSpPr>
        <p:spPr>
          <a:xfrm>
            <a:off x="736801" y="1782322"/>
            <a:ext cx="4591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Starting learning rate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Annealing coeffs.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L2 regularization coeffs.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Batch size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Dropout percentage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….</a:t>
            </a:r>
            <a:endParaRPr/>
          </a:p>
        </p:txBody>
      </p:sp>
      <p:sp>
        <p:nvSpPr>
          <p:cNvPr id="1050" name="Google Shape;1050;p87"/>
          <p:cNvSpPr/>
          <p:nvPr/>
        </p:nvSpPr>
        <p:spPr>
          <a:xfrm>
            <a:off x="5665868" y="1785295"/>
            <a:ext cx="8649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/>
          </a:p>
        </p:txBody>
      </p:sp>
      <p:sp>
        <p:nvSpPr>
          <p:cNvPr id="1051" name="Google Shape;1051;p87"/>
          <p:cNvSpPr/>
          <p:nvPr/>
        </p:nvSpPr>
        <p:spPr>
          <a:xfrm>
            <a:off x="9119390" y="1802613"/>
            <a:ext cx="1613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endParaRPr/>
          </a:p>
        </p:txBody>
      </p:sp>
      <p:sp>
        <p:nvSpPr>
          <p:cNvPr id="1052" name="Google Shape;1052;p87"/>
          <p:cNvSpPr/>
          <p:nvPr/>
        </p:nvSpPr>
        <p:spPr>
          <a:xfrm>
            <a:off x="10799093" y="2427753"/>
            <a:ext cx="10106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fold</a:t>
            </a:r>
            <a:endParaRPr/>
          </a:p>
        </p:txBody>
      </p:sp>
      <p:sp>
        <p:nvSpPr>
          <p:cNvPr id="1053" name="Google Shape;1053;p87"/>
          <p:cNvSpPr/>
          <p:nvPr/>
        </p:nvSpPr>
        <p:spPr>
          <a:xfrm>
            <a:off x="5573164" y="3355739"/>
            <a:ext cx="579422" cy="518311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87"/>
          <p:cNvSpPr/>
          <p:nvPr/>
        </p:nvSpPr>
        <p:spPr>
          <a:xfrm>
            <a:off x="8539968" y="3355739"/>
            <a:ext cx="579422" cy="518311"/>
          </a:xfrm>
          <a:prstGeom prst="mathPlus">
            <a:avLst>
              <a:gd fmla="val 23520" name="adj1"/>
            </a:avLst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8"/>
          <p:cNvSpPr txBox="1"/>
          <p:nvPr/>
        </p:nvSpPr>
        <p:spPr>
          <a:xfrm>
            <a:off x="5686170" y="1690688"/>
            <a:ext cx="50941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Going through hyperparams: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Coarse to fine: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scale first, fine scale later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log-space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 over range borders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88"/>
          <p:cNvSpPr/>
          <p:nvPr/>
        </p:nvSpPr>
        <p:spPr>
          <a:xfrm>
            <a:off x="5845259" y="3618598"/>
            <a:ext cx="59057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lr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random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    bad</a:t>
            </a:r>
            <a:r>
              <a:rPr b="1"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lr 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b="1"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-US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-US" sz="2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	      good!</a:t>
            </a:r>
            <a:endParaRPr/>
          </a:p>
        </p:txBody>
      </p:sp>
      <p:sp>
        <p:nvSpPr>
          <p:cNvPr id="1062" name="Google Shape;1062;p88"/>
          <p:cNvSpPr txBox="1"/>
          <p:nvPr/>
        </p:nvSpPr>
        <p:spPr>
          <a:xfrm>
            <a:off x="1095120" y="1889518"/>
            <a:ext cx="4591050" cy="368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Starting learning rate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Annealing coeffs.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L2 regularization coeffs.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Batch size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Dropout percentage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….</a:t>
            </a:r>
            <a:endParaRPr/>
          </a:p>
        </p:txBody>
      </p:sp>
      <p:sp>
        <p:nvSpPr>
          <p:cNvPr id="1063" name="Google Shape;1063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Hyperparameter search</a:t>
            </a:r>
            <a:endParaRPr/>
          </a:p>
        </p:txBody>
      </p:sp>
      <p:sp>
        <p:nvSpPr>
          <p:cNvPr id="1064" name="Google Shape;1064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Model ensemble </a:t>
            </a:r>
            <a:r>
              <a:rPr lang="en-US" sz="3200"/>
              <a:t>(hello Kaggle!)</a:t>
            </a:r>
            <a:endParaRPr/>
          </a:p>
        </p:txBody>
      </p:sp>
      <p:grpSp>
        <p:nvGrpSpPr>
          <p:cNvPr id="1070" name="Google Shape;1070;p89"/>
          <p:cNvGrpSpPr/>
          <p:nvPr/>
        </p:nvGrpSpPr>
        <p:grpSpPr>
          <a:xfrm>
            <a:off x="3581400" y="1994910"/>
            <a:ext cx="2619038" cy="845591"/>
            <a:chOff x="3163586" y="3047595"/>
            <a:chExt cx="6921033" cy="2446637"/>
          </a:xfrm>
        </p:grpSpPr>
        <p:sp>
          <p:nvSpPr>
            <p:cNvPr id="1071" name="Google Shape;1071;p89"/>
            <p:cNvSpPr/>
            <p:nvPr/>
          </p:nvSpPr>
          <p:spPr>
            <a:xfrm rot="5400000">
              <a:off x="2182438" y="4028746"/>
              <a:ext cx="2403181" cy="440884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89"/>
            <p:cNvSpPr/>
            <p:nvPr/>
          </p:nvSpPr>
          <p:spPr>
            <a:xfrm>
              <a:off x="9643734" y="3047595"/>
              <a:ext cx="440885" cy="2403183"/>
            </a:xfrm>
            <a:prstGeom prst="rect">
              <a:avLst/>
            </a:prstGeom>
            <a:solidFill>
              <a:srgbClr val="E1EFD8"/>
            </a:solidFill>
            <a:ln cap="flat" cmpd="sng" w="360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3" name="Google Shape;1073;p89"/>
            <p:cNvCxnSpPr/>
            <p:nvPr/>
          </p:nvCxnSpPr>
          <p:spPr>
            <a:xfrm>
              <a:off x="8932465" y="4292640"/>
              <a:ext cx="548640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1074" name="Google Shape;1074;p89"/>
            <p:cNvSpPr/>
            <p:nvPr/>
          </p:nvSpPr>
          <p:spPr>
            <a:xfrm rot="5400000">
              <a:off x="7065162" y="4051839"/>
              <a:ext cx="2403181" cy="481603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89"/>
            <p:cNvSpPr/>
            <p:nvPr/>
          </p:nvSpPr>
          <p:spPr>
            <a:xfrm rot="5400000">
              <a:off x="3318618" y="4072199"/>
              <a:ext cx="2403181" cy="440885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6" name="Google Shape;1076;p89"/>
            <p:cNvCxnSpPr/>
            <p:nvPr/>
          </p:nvCxnSpPr>
          <p:spPr>
            <a:xfrm>
              <a:off x="3821917" y="4336105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077" name="Google Shape;1077;p89"/>
            <p:cNvCxnSpPr/>
            <p:nvPr/>
          </p:nvCxnSpPr>
          <p:spPr>
            <a:xfrm>
              <a:off x="4889948" y="4320085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078" name="Google Shape;1078;p89"/>
            <p:cNvCxnSpPr/>
            <p:nvPr/>
          </p:nvCxnSpPr>
          <p:spPr>
            <a:xfrm>
              <a:off x="7262710" y="4253923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grpSp>
        <p:nvGrpSpPr>
          <p:cNvPr id="1079" name="Google Shape;1079;p89"/>
          <p:cNvGrpSpPr/>
          <p:nvPr/>
        </p:nvGrpSpPr>
        <p:grpSpPr>
          <a:xfrm>
            <a:off x="3607353" y="3433431"/>
            <a:ext cx="2619038" cy="845591"/>
            <a:chOff x="3163586" y="3047595"/>
            <a:chExt cx="6921033" cy="2446637"/>
          </a:xfrm>
        </p:grpSpPr>
        <p:sp>
          <p:nvSpPr>
            <p:cNvPr id="1080" name="Google Shape;1080;p89"/>
            <p:cNvSpPr/>
            <p:nvPr/>
          </p:nvSpPr>
          <p:spPr>
            <a:xfrm rot="5400000">
              <a:off x="2182438" y="4028746"/>
              <a:ext cx="2403181" cy="440884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89"/>
            <p:cNvSpPr/>
            <p:nvPr/>
          </p:nvSpPr>
          <p:spPr>
            <a:xfrm>
              <a:off x="9643734" y="3047595"/>
              <a:ext cx="440885" cy="2403183"/>
            </a:xfrm>
            <a:prstGeom prst="rect">
              <a:avLst/>
            </a:prstGeom>
            <a:solidFill>
              <a:srgbClr val="E1EFD8"/>
            </a:solidFill>
            <a:ln cap="flat" cmpd="sng" w="360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82" name="Google Shape;1082;p89"/>
            <p:cNvCxnSpPr/>
            <p:nvPr/>
          </p:nvCxnSpPr>
          <p:spPr>
            <a:xfrm>
              <a:off x="8932465" y="4292640"/>
              <a:ext cx="548640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1083" name="Google Shape;1083;p89"/>
            <p:cNvSpPr/>
            <p:nvPr/>
          </p:nvSpPr>
          <p:spPr>
            <a:xfrm rot="5400000">
              <a:off x="7065162" y="4051839"/>
              <a:ext cx="2403181" cy="481603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89"/>
            <p:cNvSpPr/>
            <p:nvPr/>
          </p:nvSpPr>
          <p:spPr>
            <a:xfrm rot="5400000">
              <a:off x="3318618" y="4072199"/>
              <a:ext cx="2403181" cy="440885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85" name="Google Shape;1085;p89"/>
            <p:cNvCxnSpPr/>
            <p:nvPr/>
          </p:nvCxnSpPr>
          <p:spPr>
            <a:xfrm>
              <a:off x="3821917" y="4336105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086" name="Google Shape;1086;p89"/>
            <p:cNvCxnSpPr/>
            <p:nvPr/>
          </p:nvCxnSpPr>
          <p:spPr>
            <a:xfrm>
              <a:off x="4889948" y="4320085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087" name="Google Shape;1087;p89"/>
            <p:cNvCxnSpPr/>
            <p:nvPr/>
          </p:nvCxnSpPr>
          <p:spPr>
            <a:xfrm>
              <a:off x="7262710" y="4253923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grpSp>
        <p:nvGrpSpPr>
          <p:cNvPr id="1088" name="Google Shape;1088;p89"/>
          <p:cNvGrpSpPr/>
          <p:nvPr/>
        </p:nvGrpSpPr>
        <p:grpSpPr>
          <a:xfrm>
            <a:off x="3633306" y="4871950"/>
            <a:ext cx="2619038" cy="845591"/>
            <a:chOff x="3163586" y="3047595"/>
            <a:chExt cx="6921033" cy="2446637"/>
          </a:xfrm>
        </p:grpSpPr>
        <p:sp>
          <p:nvSpPr>
            <p:cNvPr id="1089" name="Google Shape;1089;p89"/>
            <p:cNvSpPr/>
            <p:nvPr/>
          </p:nvSpPr>
          <p:spPr>
            <a:xfrm rot="5400000">
              <a:off x="2182438" y="4028746"/>
              <a:ext cx="2403181" cy="440884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89"/>
            <p:cNvSpPr/>
            <p:nvPr/>
          </p:nvSpPr>
          <p:spPr>
            <a:xfrm>
              <a:off x="9643734" y="3047595"/>
              <a:ext cx="440885" cy="2403183"/>
            </a:xfrm>
            <a:prstGeom prst="rect">
              <a:avLst/>
            </a:prstGeom>
            <a:solidFill>
              <a:srgbClr val="E1EFD8"/>
            </a:solidFill>
            <a:ln cap="flat" cmpd="sng" w="360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91" name="Google Shape;1091;p89"/>
            <p:cNvCxnSpPr/>
            <p:nvPr/>
          </p:nvCxnSpPr>
          <p:spPr>
            <a:xfrm>
              <a:off x="8932465" y="4292640"/>
              <a:ext cx="548640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1092" name="Google Shape;1092;p89"/>
            <p:cNvSpPr/>
            <p:nvPr/>
          </p:nvSpPr>
          <p:spPr>
            <a:xfrm rot="5400000">
              <a:off x="7065162" y="4051839"/>
              <a:ext cx="2403181" cy="481603"/>
            </a:xfrm>
            <a:prstGeom prst="rect">
              <a:avLst/>
            </a:prstGeom>
            <a:solidFill>
              <a:srgbClr val="DDEAF6"/>
            </a:solidFill>
            <a:ln cap="flat" cmpd="sng" w="36000">
              <a:solidFill>
                <a:srgbClr val="00A0D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89"/>
            <p:cNvSpPr/>
            <p:nvPr/>
          </p:nvSpPr>
          <p:spPr>
            <a:xfrm rot="5400000">
              <a:off x="3318618" y="4072199"/>
              <a:ext cx="2403181" cy="440885"/>
            </a:xfrm>
            <a:prstGeom prst="rect">
              <a:avLst/>
            </a:prstGeom>
            <a:solidFill>
              <a:srgbClr val="FBE4D4"/>
            </a:solidFill>
            <a:ln cap="flat" cmpd="sng" w="36000">
              <a:solidFill>
                <a:srgbClr val="F4B08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A0D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94" name="Google Shape;1094;p89"/>
            <p:cNvCxnSpPr/>
            <p:nvPr/>
          </p:nvCxnSpPr>
          <p:spPr>
            <a:xfrm>
              <a:off x="3821917" y="4336105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095" name="Google Shape;1095;p89"/>
            <p:cNvCxnSpPr/>
            <p:nvPr/>
          </p:nvCxnSpPr>
          <p:spPr>
            <a:xfrm>
              <a:off x="4889948" y="4320085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1096" name="Google Shape;1096;p89"/>
            <p:cNvCxnSpPr/>
            <p:nvPr/>
          </p:nvCxnSpPr>
          <p:spPr>
            <a:xfrm>
              <a:off x="7262710" y="4253923"/>
              <a:ext cx="301501" cy="0"/>
            </a:xfrm>
            <a:prstGeom prst="straightConnector1">
              <a:avLst/>
            </a:prstGeom>
            <a:solidFill>
              <a:srgbClr val="333333">
                <a:alpha val="74901"/>
              </a:srgbClr>
            </a:solidFill>
            <a:ln cap="flat" cmpd="sng" w="18000">
              <a:solidFill>
                <a:srgbClr val="333333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</p:grpSp>
      <p:cxnSp>
        <p:nvCxnSpPr>
          <p:cNvPr id="1097" name="Google Shape;1097;p89"/>
          <p:cNvCxnSpPr/>
          <p:nvPr/>
        </p:nvCxnSpPr>
        <p:spPr>
          <a:xfrm>
            <a:off x="7010103" y="2511706"/>
            <a:ext cx="1170859" cy="1042055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098" name="Google Shape;1098;p89"/>
          <p:cNvCxnSpPr/>
          <p:nvPr/>
        </p:nvCxnSpPr>
        <p:spPr>
          <a:xfrm>
            <a:off x="6702120" y="3851460"/>
            <a:ext cx="1478842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099" name="Google Shape;1099;p89"/>
          <p:cNvCxnSpPr/>
          <p:nvPr/>
        </p:nvCxnSpPr>
        <p:spPr>
          <a:xfrm flipH="1" rot="10800000">
            <a:off x="7023565" y="4125814"/>
            <a:ext cx="1157397" cy="1192052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100" name="Google Shape;1100;p89"/>
          <p:cNvCxnSpPr/>
          <p:nvPr/>
        </p:nvCxnSpPr>
        <p:spPr>
          <a:xfrm>
            <a:off x="4537550" y="2425214"/>
            <a:ext cx="4276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01" name="Google Shape;1101;p89"/>
          <p:cNvCxnSpPr/>
          <p:nvPr/>
        </p:nvCxnSpPr>
        <p:spPr>
          <a:xfrm>
            <a:off x="4546603" y="3848717"/>
            <a:ext cx="4276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02" name="Google Shape;1102;p89"/>
          <p:cNvCxnSpPr/>
          <p:nvPr/>
        </p:nvCxnSpPr>
        <p:spPr>
          <a:xfrm>
            <a:off x="4544933" y="5311740"/>
            <a:ext cx="4276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03" name="Google Shape;1103;p89"/>
          <p:cNvSpPr txBox="1"/>
          <p:nvPr/>
        </p:nvSpPr>
        <p:spPr>
          <a:xfrm>
            <a:off x="3525270" y="5706599"/>
            <a:ext cx="4283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04" name="Google Shape;1104;p89"/>
          <p:cNvSpPr txBox="1"/>
          <p:nvPr/>
        </p:nvSpPr>
        <p:spPr>
          <a:xfrm>
            <a:off x="5360045" y="5769308"/>
            <a:ext cx="449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89"/>
          <p:cNvSpPr txBox="1"/>
          <p:nvPr/>
        </p:nvSpPr>
        <p:spPr>
          <a:xfrm>
            <a:off x="5724442" y="5754290"/>
            <a:ext cx="9519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89"/>
          <p:cNvSpPr txBox="1"/>
          <p:nvPr/>
        </p:nvSpPr>
        <p:spPr>
          <a:xfrm>
            <a:off x="8496046" y="3580833"/>
            <a:ext cx="15253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</a:t>
            </a:r>
            <a:endParaRPr baseline="30000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89"/>
          <p:cNvSpPr txBox="1"/>
          <p:nvPr/>
        </p:nvSpPr>
        <p:spPr>
          <a:xfrm>
            <a:off x="8239240" y="4864281"/>
            <a:ext cx="2473049" cy="50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x% to accuracy</a:t>
            </a:r>
            <a:endParaRPr/>
          </a:p>
        </p:txBody>
      </p:sp>
      <p:cxnSp>
        <p:nvCxnSpPr>
          <p:cNvPr id="1108" name="Google Shape;1108;p89"/>
          <p:cNvCxnSpPr/>
          <p:nvPr/>
        </p:nvCxnSpPr>
        <p:spPr>
          <a:xfrm>
            <a:off x="9260900" y="4225803"/>
            <a:ext cx="0" cy="496037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18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09" name="Google Shape;1109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The tricks to start with:</a:t>
            </a:r>
            <a:endParaRPr/>
          </a:p>
        </p:txBody>
      </p:sp>
      <p:sp>
        <p:nvSpPr>
          <p:cNvPr id="1115" name="Google Shape;1115;p90"/>
          <p:cNvSpPr txBox="1"/>
          <p:nvPr>
            <p:ph idx="1" type="body"/>
          </p:nvPr>
        </p:nvSpPr>
        <p:spPr>
          <a:xfrm>
            <a:off x="838200" y="15248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Char char="-"/>
            </a:pPr>
            <a:r>
              <a:rPr lang="en-US"/>
              <a:t>Preprocessing: subtract mean from data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Char char="-"/>
            </a:pPr>
            <a:r>
              <a:rPr lang="en-US"/>
              <a:t>Activations: start with ReLU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Char char="-"/>
            </a:pPr>
            <a:r>
              <a:rPr lang="en-US"/>
              <a:t>Weight initialization: He initialization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Char char="-"/>
            </a:pPr>
            <a:r>
              <a:rPr lang="en-US"/>
              <a:t>Use Batch Normalization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Char char="-"/>
            </a:pPr>
            <a:r>
              <a:rPr lang="en-US"/>
              <a:t>Use Adam update rule optimizer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Char char="-"/>
            </a:pPr>
            <a:r>
              <a:rPr lang="en-US"/>
              <a:t>Learning rate annealing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Char char="-"/>
            </a:pPr>
            <a:r>
              <a:rPr lang="en-US"/>
              <a:t>Search for good hyperparameters efficiently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Calibri"/>
              <a:buChar char="-"/>
            </a:pPr>
            <a:r>
              <a:rPr lang="en-US"/>
              <a:t>Monitor loss, training/validation accuracy (and update magnitudes)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2100"/>
              </a:spcAft>
              <a:buClr>
                <a:srgbClr val="00B0F0"/>
              </a:buClr>
              <a:buSzPts val="2800"/>
              <a:buFont typeface="Calibri"/>
              <a:buChar char="-"/>
            </a:pPr>
            <a:r>
              <a:rPr lang="en-US"/>
              <a:t>Use other models (transfer learning)…</a:t>
            </a:r>
            <a:endParaRPr/>
          </a:p>
        </p:txBody>
      </p:sp>
      <p:sp>
        <p:nvSpPr>
          <p:cNvPr id="1116" name="Google Shape;1116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Another summer for NNs and DL?</a:t>
            </a:r>
            <a:endParaRPr/>
          </a:p>
        </p:txBody>
      </p:sp>
      <p:sp>
        <p:nvSpPr>
          <p:cNvPr id="1122" name="Google Shape;1122;p9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 sz="3200"/>
              <a:t>Why are we here again?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Compute power increased: hello Moore’s law for CPU, GPU, ASICs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Large datasets available: ImageNet (14M images, 22K categories), others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New algorithms/research: backprop, CNNs, LSTMs, etc</a:t>
            </a:r>
            <a:endParaRPr sz="2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Software and infrastructure: code sharing, libs/frameworks - Pytorch, Tensorflow, accessible cloud computing, etc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Financial backing of large companies: Google, FB, Amazon, Microsoft, (China)</a:t>
            </a:r>
            <a:endParaRPr/>
          </a:p>
        </p:txBody>
      </p:sp>
      <p:sp>
        <p:nvSpPr>
          <p:cNvPr id="1123" name="Google Shape;1123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NNs advancements in Computer Vision</a:t>
            </a:r>
            <a:endParaRPr/>
          </a:p>
        </p:txBody>
      </p:sp>
      <p:sp>
        <p:nvSpPr>
          <p:cNvPr id="1129" name="Google Shape;1129;p92"/>
          <p:cNvSpPr txBox="1"/>
          <p:nvPr>
            <p:ph idx="1" type="body"/>
          </p:nvPr>
        </p:nvSpPr>
        <p:spPr>
          <a:xfrm>
            <a:off x="572386" y="153854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</a:pPr>
            <a:r>
              <a:rPr lang="en-US"/>
              <a:t>Task of object recognition (and  CV in general) is hard: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illumination, pose and perspective variability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occlusions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intra- and inter-class variability…</a:t>
            </a:r>
            <a:endParaRPr/>
          </a:p>
        </p:txBody>
      </p:sp>
      <p:sp>
        <p:nvSpPr>
          <p:cNvPr id="1130" name="Google Shape;1130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cdn-images-1.medium.com/max/1400/1*i-ktrU9og1OHKrDSK9uuVQ.png" id="1131" name="Google Shape;1131;p92"/>
          <p:cNvPicPr preferRelativeResize="0"/>
          <p:nvPr/>
        </p:nvPicPr>
        <p:blipFill rotWithShape="1">
          <a:blip r:embed="rId3">
            <a:alphaModFix/>
          </a:blip>
          <a:srcRect b="16706" l="4332" r="3996" t="6341"/>
          <a:stretch/>
        </p:blipFill>
        <p:spPr>
          <a:xfrm>
            <a:off x="2012211" y="3605633"/>
            <a:ext cx="8167577" cy="2517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NNs advancements in Computer Vision</a:t>
            </a:r>
            <a:endParaRPr/>
          </a:p>
        </p:txBody>
      </p:sp>
      <p:sp>
        <p:nvSpPr>
          <p:cNvPr id="1137" name="Google Shape;1137;p93"/>
          <p:cNvSpPr txBox="1"/>
          <p:nvPr>
            <p:ph idx="1" type="body"/>
          </p:nvPr>
        </p:nvSpPr>
        <p:spPr>
          <a:xfrm>
            <a:off x="340242" y="1581076"/>
            <a:ext cx="111429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</a:pPr>
            <a:r>
              <a:rPr lang="en-US"/>
              <a:t>ILSVRC large scale visual recognition challenge (now on Kaggle):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400"/>
              <a:buChar char="○"/>
            </a:pPr>
            <a:r>
              <a:rPr lang="en-US"/>
              <a:t>ImageNet dataset: 14M+ categories with 21.8k+ Categories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400"/>
              <a:buChar char="○"/>
            </a:pPr>
            <a:r>
              <a:rPr lang="en-US"/>
              <a:t>5 guesses to get a correct label for an image</a:t>
            </a:r>
            <a:endParaRPr/>
          </a:p>
          <a:p>
            <a:pPr indent="-762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</a:pPr>
            <a:r>
              <a:rPr lang="en-US"/>
              <a:t>Progress: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400"/>
              <a:buChar char="○"/>
            </a:pPr>
            <a:r>
              <a:rPr lang="en-US"/>
              <a:t>dominated by NNs (AlexNet 2012, VGGNet 2014, GoogLeNet 2014, ResNet-152 2015 - surpassed human error (5.1%), CUImage 2016, Squeeze-and-Excitation Networks 2017)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400"/>
              <a:buChar char="○"/>
            </a:pPr>
            <a:r>
              <a:rPr lang="en-US"/>
              <a:t>AlexNet - first CNN: 8 layers, 15.4%  &gt;&gt;&gt; ResNet: 152 layers, 3.57% error &gt;&gt; SENet 2.25% error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400"/>
              <a:buChar char="○"/>
            </a:pPr>
            <a:r>
              <a:rPr lang="en-US"/>
              <a:t>You probably were attending university when this DL+CV revolution happened!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400"/>
              <a:buChar char="○"/>
            </a:pPr>
            <a:r>
              <a:rPr lang="en-US"/>
              <a:t>(more on CNNs in the next lecture)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2100"/>
              </a:spcAft>
              <a:buClr>
                <a:srgbClr val="00B0F0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38" name="Google Shape;1138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9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 applications in computer vision</a:t>
            </a:r>
            <a:endParaRPr/>
          </a:p>
        </p:txBody>
      </p:sp>
      <p:sp>
        <p:nvSpPr>
          <p:cNvPr id="1144" name="Google Shape;1144;p94"/>
          <p:cNvSpPr txBox="1"/>
          <p:nvPr>
            <p:ph idx="1" type="body"/>
          </p:nvPr>
        </p:nvSpPr>
        <p:spPr>
          <a:xfrm>
            <a:off x="838200" y="1520456"/>
            <a:ext cx="10515600" cy="465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Classification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Image and video captioning  </a:t>
            </a:r>
            <a:r>
              <a:rPr lang="en-US" sz="2800">
                <a:solidFill>
                  <a:srgbClr val="9CC2E5"/>
                </a:solidFill>
              </a:rPr>
              <a:t># Recurrent NNs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Localization </a:t>
            </a:r>
            <a:r>
              <a:rPr lang="en-US" sz="2800">
                <a:solidFill>
                  <a:srgbClr val="9CC2E5"/>
                </a:solidFill>
              </a:rPr>
              <a:t># Yolo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Segmentation (assigning category for every pixel) </a:t>
            </a:r>
            <a:r>
              <a:rPr lang="en-US" sz="2800">
                <a:solidFill>
                  <a:srgbClr val="9CC2E5"/>
                </a:solidFill>
              </a:rPr>
              <a:t># fully conv. NNs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Image-to-image mapping e.g. colorization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Object Detection - proposing regions for objects </a:t>
            </a:r>
            <a:r>
              <a:rPr lang="en-US" sz="2800">
                <a:solidFill>
                  <a:srgbClr val="9CC2E5"/>
                </a:solidFill>
              </a:rPr>
              <a:t># Fast/R-CNNs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Scene understanding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Photorealistic images generation - for data augmentation </a:t>
            </a:r>
            <a:r>
              <a:rPr lang="en-US" sz="2800">
                <a:solidFill>
                  <a:srgbClr val="9CC2E5"/>
                </a:solidFill>
              </a:rPr>
              <a:t># GANs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Style transfer </a:t>
            </a:r>
            <a:r>
              <a:rPr lang="en-US" sz="2800">
                <a:solidFill>
                  <a:srgbClr val="9CC2E5"/>
                </a:solidFill>
              </a:rPr>
              <a:t># CNNs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Background removal </a:t>
            </a:r>
            <a:r>
              <a:rPr lang="en-US" sz="2800">
                <a:solidFill>
                  <a:srgbClr val="9CC2E5"/>
                </a:solidFill>
              </a:rPr>
              <a:t># anybody wants to build a startup?</a:t>
            </a:r>
            <a:endParaRPr/>
          </a:p>
        </p:txBody>
      </p:sp>
      <p:sp>
        <p:nvSpPr>
          <p:cNvPr id="1145" name="Google Shape;1145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17ae199e6_0_56"/>
          <p:cNvSpPr txBox="1"/>
          <p:nvPr>
            <p:ph type="title"/>
          </p:nvPr>
        </p:nvSpPr>
        <p:spPr>
          <a:xfrm>
            <a:off x="415600" y="593371"/>
            <a:ext cx="11360700" cy="23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you know any example where activation function was used?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regression!</a:t>
            </a:r>
            <a:endParaRPr/>
          </a:p>
        </p:txBody>
      </p:sp>
      <p:sp>
        <p:nvSpPr>
          <p:cNvPr id="136" name="Google Shape;136;g717ae199e6_0_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g717ae199e6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0286" y="2911072"/>
            <a:ext cx="4086975" cy="33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 applications in computer vision</a:t>
            </a:r>
            <a:endParaRPr/>
          </a:p>
        </p:txBody>
      </p:sp>
      <p:sp>
        <p:nvSpPr>
          <p:cNvPr id="1151" name="Google Shape;1151;p95"/>
          <p:cNvSpPr txBox="1"/>
          <p:nvPr>
            <p:ph idx="1" type="body"/>
          </p:nvPr>
        </p:nvSpPr>
        <p:spPr>
          <a:xfrm>
            <a:off x="838200" y="1520456"/>
            <a:ext cx="10515600" cy="465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Classification </a:t>
            </a:r>
            <a:r>
              <a:rPr lang="en-US" sz="2800">
                <a:solidFill>
                  <a:srgbClr val="9CC2E5"/>
                </a:solidFill>
              </a:rPr>
              <a:t># CNNs</a:t>
            </a:r>
            <a:endParaRPr/>
          </a:p>
          <a:p>
            <a:pPr indent="-508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00B0F0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152" name="Google Shape;1152;p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Google Shape;1153;p95"/>
          <p:cNvPicPr preferRelativeResize="0"/>
          <p:nvPr/>
        </p:nvPicPr>
        <p:blipFill rotWithShape="1">
          <a:blip r:embed="rId3">
            <a:alphaModFix/>
          </a:blip>
          <a:srcRect b="4031" l="0" r="0" t="17829"/>
          <a:stretch/>
        </p:blipFill>
        <p:spPr>
          <a:xfrm>
            <a:off x="2870839" y="1980269"/>
            <a:ext cx="6450321" cy="419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 applications in computer vision</a:t>
            </a:r>
            <a:endParaRPr/>
          </a:p>
        </p:txBody>
      </p:sp>
      <p:sp>
        <p:nvSpPr>
          <p:cNvPr id="1159" name="Google Shape;1159;p96"/>
          <p:cNvSpPr txBox="1"/>
          <p:nvPr>
            <p:ph idx="1" type="body"/>
          </p:nvPr>
        </p:nvSpPr>
        <p:spPr>
          <a:xfrm>
            <a:off x="838200" y="1520456"/>
            <a:ext cx="10515600" cy="465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Segmentation (assigning category for every pixel) </a:t>
            </a:r>
            <a:r>
              <a:rPr lang="en-US" sz="2800">
                <a:solidFill>
                  <a:srgbClr val="9CC2E5"/>
                </a:solidFill>
              </a:rPr>
              <a:t># fully conv. NNs</a:t>
            </a:r>
            <a:endParaRPr/>
          </a:p>
          <a:p>
            <a:pPr indent="-508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00B0F0"/>
              </a:buClr>
              <a:buSzPts val="2800"/>
              <a:buNone/>
            </a:pPr>
            <a:r>
              <a:t/>
            </a:r>
            <a:endParaRPr sz="2800">
              <a:solidFill>
                <a:srgbClr val="9CC2E5"/>
              </a:solidFill>
            </a:endParaRPr>
          </a:p>
        </p:txBody>
      </p:sp>
      <p:sp>
        <p:nvSpPr>
          <p:cNvPr id="1160" name="Google Shape;1160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544" y="1990860"/>
            <a:ext cx="5907694" cy="3885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9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 applications in computer vision</a:t>
            </a:r>
            <a:endParaRPr/>
          </a:p>
        </p:txBody>
      </p:sp>
      <p:sp>
        <p:nvSpPr>
          <p:cNvPr id="1167" name="Google Shape;1167;p97"/>
          <p:cNvSpPr txBox="1"/>
          <p:nvPr>
            <p:ph idx="1" type="body"/>
          </p:nvPr>
        </p:nvSpPr>
        <p:spPr>
          <a:xfrm>
            <a:off x="838200" y="1520456"/>
            <a:ext cx="10515600" cy="465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Colorization</a:t>
            </a:r>
            <a:endParaRPr/>
          </a:p>
          <a:p>
            <a:pPr indent="-508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00B0F0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168" name="Google Shape;1168;p9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9" name="Google Shape;1169;p97"/>
          <p:cNvPicPr preferRelativeResize="0"/>
          <p:nvPr/>
        </p:nvPicPr>
        <p:blipFill rotWithShape="1">
          <a:blip r:embed="rId3">
            <a:alphaModFix/>
          </a:blip>
          <a:srcRect b="22170" l="-758" r="758" t="15194"/>
          <a:stretch/>
        </p:blipFill>
        <p:spPr>
          <a:xfrm>
            <a:off x="838200" y="1881409"/>
            <a:ext cx="10470229" cy="4295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9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NN applications in computer vision</a:t>
            </a:r>
            <a:endParaRPr/>
          </a:p>
        </p:txBody>
      </p:sp>
      <p:sp>
        <p:nvSpPr>
          <p:cNvPr id="1175" name="Google Shape;1175;p98"/>
          <p:cNvSpPr txBox="1"/>
          <p:nvPr>
            <p:ph idx="1" type="body"/>
          </p:nvPr>
        </p:nvSpPr>
        <p:spPr>
          <a:xfrm>
            <a:off x="838200" y="1520456"/>
            <a:ext cx="10515600" cy="465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</a:pPr>
            <a:r>
              <a:t/>
            </a:r>
            <a:endParaRPr sz="28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○"/>
            </a:pPr>
            <a:r>
              <a:rPr lang="en-US" sz="2800"/>
              <a:t>Style transfer </a:t>
            </a:r>
            <a:r>
              <a:rPr lang="en-US" sz="2800">
                <a:solidFill>
                  <a:srgbClr val="9CC2E5"/>
                </a:solidFill>
              </a:rPr>
              <a:t># CNNs</a:t>
            </a:r>
            <a:endParaRPr/>
          </a:p>
          <a:p>
            <a:pPr indent="-508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00B0F0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176" name="Google Shape;1176;p9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237" y="2609057"/>
            <a:ext cx="114395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Drawbacks and challenges of NNs and DL</a:t>
            </a:r>
            <a:endParaRPr/>
          </a:p>
        </p:txBody>
      </p:sp>
      <p:sp>
        <p:nvSpPr>
          <p:cNvPr id="1183" name="Google Shape;1183;p99"/>
          <p:cNvSpPr txBox="1"/>
          <p:nvPr>
            <p:ph idx="1" type="body"/>
          </p:nvPr>
        </p:nvSpPr>
        <p:spPr>
          <a:xfrm>
            <a:off x="838200" y="1520456"/>
            <a:ext cx="10515600" cy="465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590"/>
              <a:buChar char="○"/>
            </a:pPr>
            <a:r>
              <a:rPr b="1" lang="en-US" sz="2590"/>
              <a:t>Transfer learning</a:t>
            </a:r>
            <a:r>
              <a:rPr lang="en-US" sz="2590">
                <a:solidFill>
                  <a:srgbClr val="9CC2E5"/>
                </a:solidFill>
              </a:rPr>
              <a:t>: how to learn to reason, to ‘move’ understanding from domain to domain?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590"/>
              <a:buChar char="○"/>
            </a:pPr>
            <a:r>
              <a:rPr b="1" lang="en-US" sz="2590"/>
              <a:t>NN Need A LOT of data</a:t>
            </a:r>
            <a:r>
              <a:rPr lang="en-US" sz="2590"/>
              <a:t>. </a:t>
            </a:r>
            <a:r>
              <a:rPr lang="en-US" sz="2590">
                <a:solidFill>
                  <a:srgbClr val="9CC2E5"/>
                </a:solidFill>
              </a:rPr>
              <a:t>Human can learn much faster and with less input.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590"/>
              <a:buChar char="○"/>
            </a:pPr>
            <a:r>
              <a:rPr lang="en-US" sz="2590"/>
              <a:t>DL </a:t>
            </a:r>
            <a:r>
              <a:rPr b="1" lang="en-US" sz="2590"/>
              <a:t>Requires supervised learning </a:t>
            </a:r>
            <a:r>
              <a:rPr lang="en-US" sz="2590">
                <a:solidFill>
                  <a:srgbClr val="9CC2E5"/>
                </a:solidFill>
              </a:rPr>
              <a:t>with labelled data – costly!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590"/>
              <a:buChar char="○"/>
            </a:pPr>
            <a:r>
              <a:rPr b="1" lang="en-US" sz="2590"/>
              <a:t>Not fully automated</a:t>
            </a:r>
            <a:r>
              <a:rPr lang="en-US" sz="2590">
                <a:solidFill>
                  <a:srgbClr val="9CC2E5"/>
                </a:solidFill>
              </a:rPr>
              <a:t>, needs hyperparameters tuning: learning rate, loss functions, mini-batch size, optimizer selection, etc.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590"/>
              <a:buChar char="○"/>
            </a:pPr>
            <a:r>
              <a:rPr b="1" lang="en-US" sz="2590"/>
              <a:t>Defining a loss/reward function is hard </a:t>
            </a:r>
            <a:r>
              <a:rPr lang="en-US" sz="2590">
                <a:solidFill>
                  <a:srgbClr val="9CC2E5"/>
                </a:solidFill>
              </a:rPr>
              <a:t>but very important (self driving cars).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590"/>
              <a:buChar char="○"/>
            </a:pPr>
            <a:r>
              <a:rPr b="1" lang="en-US" sz="2590"/>
              <a:t>Transparency</a:t>
            </a:r>
            <a:r>
              <a:rPr lang="en-US" sz="2590">
                <a:solidFill>
                  <a:srgbClr val="9CC2E5"/>
                </a:solidFill>
              </a:rPr>
              <a:t>: NN are black boxes, visualizations are hard to interpret.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2100"/>
              </a:spcAft>
              <a:buClr>
                <a:srgbClr val="00B0F0"/>
              </a:buClr>
              <a:buSzPts val="2590"/>
              <a:buChar char="○"/>
            </a:pPr>
            <a:r>
              <a:rPr b="1" lang="en-US" sz="2590"/>
              <a:t>Edge cases</a:t>
            </a:r>
            <a:r>
              <a:rPr lang="en-US" sz="2590">
                <a:solidFill>
                  <a:srgbClr val="9CC2E5"/>
                </a:solidFill>
              </a:rPr>
              <a:t>: DL is notoriously bad in dealing with edge cases which are very rare (no data) but very important (self driving cars)</a:t>
            </a:r>
            <a:endParaRPr/>
          </a:p>
        </p:txBody>
      </p:sp>
      <p:sp>
        <p:nvSpPr>
          <p:cNvPr id="1184" name="Google Shape;1184;p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0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Final thoughts</a:t>
            </a:r>
            <a:endParaRPr/>
          </a:p>
        </p:txBody>
      </p:sp>
      <p:sp>
        <p:nvSpPr>
          <p:cNvPr id="1190" name="Google Shape;1190;p100"/>
          <p:cNvSpPr txBox="1"/>
          <p:nvPr>
            <p:ph idx="1" type="body"/>
          </p:nvPr>
        </p:nvSpPr>
        <p:spPr>
          <a:xfrm>
            <a:off x="838200" y="1520456"/>
            <a:ext cx="10515600" cy="465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1" marL="685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t/>
            </a:r>
            <a:endParaRPr sz="3200"/>
          </a:p>
          <a:p>
            <a:pPr indent="-25400" lvl="1" marL="685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t/>
            </a:r>
            <a:endParaRPr sz="3200"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 sz="3200"/>
              <a:t>Should you study Neural Networks?</a:t>
            </a:r>
            <a:endParaRPr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t/>
            </a:r>
            <a:endParaRPr sz="3200"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00B0F0"/>
              </a:buClr>
              <a:buSzPts val="3200"/>
              <a:buNone/>
            </a:pPr>
            <a:r>
              <a:rPr lang="en-US" sz="3200"/>
              <a:t>Yes    or    No</a:t>
            </a:r>
            <a:endParaRPr/>
          </a:p>
        </p:txBody>
      </p:sp>
      <p:sp>
        <p:nvSpPr>
          <p:cNvPr id="1191" name="Google Shape;1191;p1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0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Final thoughts</a:t>
            </a:r>
            <a:endParaRPr/>
          </a:p>
        </p:txBody>
      </p:sp>
      <p:sp>
        <p:nvSpPr>
          <p:cNvPr id="1197" name="Google Shape;1197;p101"/>
          <p:cNvSpPr txBox="1"/>
          <p:nvPr>
            <p:ph idx="1" type="body"/>
          </p:nvPr>
        </p:nvSpPr>
        <p:spPr>
          <a:xfrm>
            <a:off x="838200" y="1520456"/>
            <a:ext cx="10515600" cy="465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1" marL="685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t/>
            </a:r>
            <a:endParaRPr sz="3200"/>
          </a:p>
          <a:p>
            <a:pPr indent="-25400" lvl="1" marL="685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t/>
            </a:r>
            <a:endParaRPr sz="3200"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 sz="3200"/>
              <a:t>Should you study Neural Networks?</a:t>
            </a:r>
            <a:endParaRPr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t/>
            </a:r>
            <a:endParaRPr sz="3200"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rPr lang="en-US" sz="3200"/>
              <a:t>Yes    or    Yes   </a:t>
            </a:r>
            <a:endParaRPr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t/>
            </a:r>
            <a:endParaRPr sz="3200"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200"/>
              <a:buNone/>
            </a:pPr>
            <a:r>
              <a:t/>
            </a:r>
            <a:endParaRPr sz="3200"/>
          </a:p>
          <a:p>
            <a:pPr indent="0" lvl="1" marL="457200" rtl="0" algn="ctr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00B0F0"/>
              </a:buClr>
              <a:buSzPts val="3200"/>
              <a:buNone/>
            </a:pPr>
            <a:r>
              <a:rPr lang="en-US" sz="3200"/>
              <a:t>:D</a:t>
            </a:r>
            <a:endParaRPr/>
          </a:p>
        </p:txBody>
      </p:sp>
      <p:sp>
        <p:nvSpPr>
          <p:cNvPr id="1198" name="Google Shape;1198;p10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0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Fun stuff</a:t>
            </a:r>
            <a:endParaRPr/>
          </a:p>
        </p:txBody>
      </p:sp>
      <p:sp>
        <p:nvSpPr>
          <p:cNvPr id="1204" name="Google Shape;1204;p102"/>
          <p:cNvSpPr txBox="1"/>
          <p:nvPr>
            <p:ph idx="1" type="body"/>
          </p:nvPr>
        </p:nvSpPr>
        <p:spPr>
          <a:xfrm>
            <a:off x="838200" y="1520456"/>
            <a:ext cx="10515600" cy="4656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AlhpaGo Zero (2017) beat earlier AlphaGo-es (2016) by almost learning by itself and playing against itself; didn’t know anything about the game; no knowledge from experts, no training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2017 DeepStack beat professional poker players in heads-up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Google trends: compare DL with ML, AI; regional interest; python in related topics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Playground.tensorflow.org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00B0F0"/>
              </a:buClr>
              <a:buSzPts val="2800"/>
              <a:buChar char="●"/>
            </a:pPr>
            <a:r>
              <a:rPr lang="en-US"/>
              <a:t>(it is supposed that) Boston Dynamics doesn’t use any ML, but imagine if they start to!</a:t>
            </a:r>
            <a:endParaRPr/>
          </a:p>
        </p:txBody>
      </p:sp>
      <p:sp>
        <p:nvSpPr>
          <p:cNvPr id="1205" name="Google Shape;1205;p1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Softmax: a better loss function</a:t>
            </a:r>
            <a:endParaRPr/>
          </a:p>
        </p:txBody>
      </p:sp>
      <p:sp>
        <p:nvSpPr>
          <p:cNvPr id="144" name="Google Shape;144;p32"/>
          <p:cNvSpPr txBox="1"/>
          <p:nvPr/>
        </p:nvSpPr>
        <p:spPr>
          <a:xfrm>
            <a:off x="437352" y="1794555"/>
            <a:ext cx="4025526" cy="4924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5" name="Google Shape;145;p32"/>
          <p:cNvSpPr txBox="1"/>
          <p:nvPr/>
        </p:nvSpPr>
        <p:spPr>
          <a:xfrm>
            <a:off x="437352" y="2560470"/>
            <a:ext cx="4016036" cy="4924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6" name="Google Shape;146;p32"/>
          <p:cNvSpPr txBox="1"/>
          <p:nvPr/>
        </p:nvSpPr>
        <p:spPr>
          <a:xfrm>
            <a:off x="6199691" y="1378360"/>
            <a:ext cx="5154110" cy="11015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47" name="Google Shape;147;p32"/>
          <p:cNvCxnSpPr/>
          <p:nvPr/>
        </p:nvCxnSpPr>
        <p:spPr>
          <a:xfrm>
            <a:off x="4932216" y="2444228"/>
            <a:ext cx="914400" cy="0"/>
          </a:xfrm>
          <a:prstGeom prst="straightConnector1">
            <a:avLst/>
          </a:prstGeom>
          <a:solidFill>
            <a:srgbClr val="333333">
              <a:alpha val="74901"/>
            </a:srgbClr>
          </a:solidFill>
          <a:ln cap="flat" cmpd="sng" w="36000">
            <a:solidFill>
              <a:srgbClr val="333333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8" name="Google Shape;148;p32"/>
          <p:cNvSpPr txBox="1"/>
          <p:nvPr/>
        </p:nvSpPr>
        <p:spPr>
          <a:xfrm>
            <a:off x="6276202" y="2616481"/>
            <a:ext cx="5001087" cy="11015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9" name="Google Shape;149;p32"/>
          <p:cNvSpPr txBox="1"/>
          <p:nvPr/>
        </p:nvSpPr>
        <p:spPr>
          <a:xfrm>
            <a:off x="773027" y="5539262"/>
            <a:ext cx="10147177" cy="43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 classifier provides “probabilities” for each class.</a:t>
            </a:r>
            <a:endParaRPr/>
          </a:p>
        </p:txBody>
      </p:sp>
      <p:sp>
        <p:nvSpPr>
          <p:cNvPr id="150" name="Google Shape;150;p32"/>
          <p:cNvSpPr txBox="1"/>
          <p:nvPr/>
        </p:nvSpPr>
        <p:spPr>
          <a:xfrm>
            <a:off x="641419" y="3403281"/>
            <a:ext cx="2860531" cy="61651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1" name="Google Shape;151;p32"/>
          <p:cNvSpPr txBox="1"/>
          <p:nvPr/>
        </p:nvSpPr>
        <p:spPr>
          <a:xfrm>
            <a:off x="333613" y="4609451"/>
            <a:ext cx="5942589" cy="4998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194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2" name="Google Shape;152;p32"/>
          <p:cNvSpPr/>
          <p:nvPr/>
        </p:nvSpPr>
        <p:spPr>
          <a:xfrm>
            <a:off x="7369713" y="4438816"/>
            <a:ext cx="3624197" cy="84114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521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Calibri"/>
              <a:buNone/>
            </a:pPr>
            <a:r>
              <a:rPr lang="en-US"/>
              <a:t>Regularization</a:t>
            </a:r>
            <a:endParaRPr/>
          </a:p>
        </p:txBody>
      </p:sp>
      <p:sp>
        <p:nvSpPr>
          <p:cNvPr id="160" name="Google Shape;160;p34"/>
          <p:cNvSpPr txBox="1"/>
          <p:nvPr/>
        </p:nvSpPr>
        <p:spPr>
          <a:xfrm>
            <a:off x="648070" y="2608422"/>
            <a:ext cx="3632707" cy="16411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https://upload.wikimedia.org/wikipedia/commons/thumb/0/02/Regularization.svg/354px-Regularization.svg.png" id="161" name="Google Shape;16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9898" y="1892841"/>
            <a:ext cx="4403164" cy="424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4"/>
          <p:cNvSpPr txBox="1"/>
          <p:nvPr/>
        </p:nvSpPr>
        <p:spPr>
          <a:xfrm>
            <a:off x="4441786" y="3147522"/>
            <a:ext cx="2012280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655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3" name="Google Shape;163;p34"/>
          <p:cNvSpPr txBox="1"/>
          <p:nvPr/>
        </p:nvSpPr>
        <p:spPr>
          <a:xfrm>
            <a:off x="1950821" y="5192112"/>
            <a:ext cx="4939077" cy="3743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9177" l="-2097" r="-2468" t="-2458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2018-08-13T00:12:23Z</dcterms:created>
  <dc:creator>Vitaliy Konyk</dc:creator>
</cp:coreProperties>
</file>